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77" r:id="rId2"/>
    <p:sldId id="274" r:id="rId3"/>
    <p:sldId id="285" r:id="rId4"/>
    <p:sldId id="302" r:id="rId5"/>
    <p:sldId id="287" r:id="rId6"/>
    <p:sldId id="288" r:id="rId7"/>
    <p:sldId id="289" r:id="rId8"/>
    <p:sldId id="294" r:id="rId9"/>
    <p:sldId id="300" r:id="rId10"/>
    <p:sldId id="295" r:id="rId11"/>
    <p:sldId id="296" r:id="rId12"/>
    <p:sldId id="297" r:id="rId13"/>
    <p:sldId id="298" r:id="rId14"/>
    <p:sldId id="303" r:id="rId1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DF39F47-3038-4E1C-B445-48C613F44A3C}">
          <p14:sldIdLst>
            <p14:sldId id="277"/>
          </p14:sldIdLst>
        </p14:section>
        <p14:section name="CONTENT" id="{D6BF3AE0-CE12-4646-A55E-092D501E57D3}">
          <p14:sldIdLst>
            <p14:sldId id="274"/>
            <p14:sldId id="285"/>
            <p14:sldId id="302"/>
            <p14:sldId id="287"/>
            <p14:sldId id="288"/>
            <p14:sldId id="289"/>
            <p14:sldId id="294"/>
            <p14:sldId id="300"/>
            <p14:sldId id="295"/>
            <p14:sldId id="296"/>
            <p14:sldId id="297"/>
            <p14:sldId id="298"/>
          </p14:sldIdLst>
        </p14:section>
        <p14:section name="End Slide" id="{ADDEEF3B-C97C-4EB2-82A8-3191B9CD7229}">
          <p14:sldIdLst>
            <p14:sldId id="30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UNGA Fleur" initials="MF" lastIdx="69" clrIdx="0">
    <p:extLst>
      <p:ext uri="{19B8F6BF-5375-455C-9EA6-DF929625EA0E}">
        <p15:presenceInfo xmlns:p15="http://schemas.microsoft.com/office/powerpoint/2012/main" userId="S-1-5-21-1256467990-1024673221-281947949-2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910"/>
    <a:srgbClr val="000000"/>
    <a:srgbClr val="184249"/>
    <a:srgbClr val="88BEAC"/>
    <a:srgbClr val="C94337"/>
    <a:srgbClr val="FFFFFF"/>
    <a:srgbClr val="EAF7FA"/>
    <a:srgbClr val="87C220"/>
    <a:srgbClr val="FFEB75"/>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9652" autoAdjust="0"/>
  </p:normalViewPr>
  <p:slideViewPr>
    <p:cSldViewPr>
      <p:cViewPr varScale="1">
        <p:scale>
          <a:sx n="73" d="100"/>
          <a:sy n="73" d="100"/>
        </p:scale>
        <p:origin x="1017" y="2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83" d="100"/>
          <a:sy n="83" d="100"/>
        </p:scale>
        <p:origin x="38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6175" cy="495651"/>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49959" y="2"/>
            <a:ext cx="2946175" cy="495651"/>
          </a:xfrm>
          <a:prstGeom prst="rect">
            <a:avLst/>
          </a:prstGeom>
        </p:spPr>
        <p:txBody>
          <a:bodyPr vert="horz" lIns="91440" tIns="45720" rIns="91440" bIns="45720" rtlCol="0"/>
          <a:lstStyle>
            <a:lvl1pPr algn="r">
              <a:defRPr sz="1200"/>
            </a:lvl1pPr>
          </a:lstStyle>
          <a:p>
            <a:fld id="{50B084EE-D3B1-41BE-AA13-5046398C3F1A}" type="datetimeFigureOut">
              <a:rPr lang="fr-CA" smtClean="0"/>
              <a:t>2019-06-08</a:t>
            </a:fld>
            <a:endParaRPr lang="fr-CA"/>
          </a:p>
        </p:txBody>
      </p:sp>
      <p:sp>
        <p:nvSpPr>
          <p:cNvPr id="4" name="Espace réservé du pied de page 3"/>
          <p:cNvSpPr>
            <a:spLocks noGrp="1"/>
          </p:cNvSpPr>
          <p:nvPr>
            <p:ph type="ftr" sz="quarter" idx="2"/>
          </p:nvPr>
        </p:nvSpPr>
        <p:spPr>
          <a:xfrm>
            <a:off x="3" y="9429291"/>
            <a:ext cx="2946175" cy="495651"/>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49959" y="9429291"/>
            <a:ext cx="2946175" cy="495651"/>
          </a:xfrm>
          <a:prstGeom prst="rect">
            <a:avLst/>
          </a:prstGeom>
        </p:spPr>
        <p:txBody>
          <a:bodyPr vert="horz" lIns="91440" tIns="45720" rIns="91440" bIns="45720" rtlCol="0" anchor="b"/>
          <a:lstStyle>
            <a:lvl1pPr algn="r">
              <a:defRPr sz="1200"/>
            </a:lvl1pPr>
          </a:lstStyle>
          <a:p>
            <a:fld id="{0C7C1321-845A-413C-84C8-A34DFA1E9E0B}" type="slidenum">
              <a:rPr lang="fr-CA" smtClean="0"/>
              <a:t>‹Nr.›</a:t>
            </a:fld>
            <a:endParaRPr lang="fr-CA"/>
          </a:p>
        </p:txBody>
      </p:sp>
    </p:spTree>
    <p:extLst>
      <p:ext uri="{BB962C8B-B14F-4D97-AF65-F5344CB8AC3E}">
        <p14:creationId xmlns:p14="http://schemas.microsoft.com/office/powerpoint/2010/main" val="1869823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6175" cy="495651"/>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49959" y="2"/>
            <a:ext cx="2946175" cy="495651"/>
          </a:xfrm>
          <a:prstGeom prst="rect">
            <a:avLst/>
          </a:prstGeom>
        </p:spPr>
        <p:txBody>
          <a:bodyPr vert="horz" lIns="91440" tIns="45720" rIns="91440" bIns="45720" rtlCol="0"/>
          <a:lstStyle>
            <a:lvl1pPr algn="r">
              <a:defRPr sz="1200"/>
            </a:lvl1pPr>
          </a:lstStyle>
          <a:p>
            <a:fld id="{A115AD38-D6DC-4881-A81B-176FA35EC50D}" type="datetimeFigureOut">
              <a:rPr lang="fr-CA" smtClean="0"/>
              <a:t>2019-06-08</a:t>
            </a:fld>
            <a:endParaRPr lang="fr-CA"/>
          </a:p>
        </p:txBody>
      </p:sp>
      <p:sp>
        <p:nvSpPr>
          <p:cNvPr id="4" name="Espace réservé de l'image des diapositives 3"/>
          <p:cNvSpPr>
            <a:spLocks noGrp="1" noRot="1" noChangeAspect="1"/>
          </p:cNvSpPr>
          <p:nvPr>
            <p:ph type="sldImg" idx="2"/>
          </p:nvPr>
        </p:nvSpPr>
        <p:spPr>
          <a:xfrm>
            <a:off x="92075" y="747713"/>
            <a:ext cx="6613525" cy="3719512"/>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79768" y="4715494"/>
            <a:ext cx="5438140" cy="446597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3" y="9429291"/>
            <a:ext cx="2946175" cy="495651"/>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49959" y="9429291"/>
            <a:ext cx="2946175" cy="495651"/>
          </a:xfrm>
          <a:prstGeom prst="rect">
            <a:avLst/>
          </a:prstGeom>
        </p:spPr>
        <p:txBody>
          <a:bodyPr vert="horz" lIns="91440" tIns="45720" rIns="91440" bIns="45720" rtlCol="0" anchor="b"/>
          <a:lstStyle>
            <a:lvl1pPr algn="r">
              <a:defRPr sz="1200"/>
            </a:lvl1pPr>
          </a:lstStyle>
          <a:p>
            <a:fld id="{D0754230-9BFB-45B5-87D5-87D4A4C9D932}" type="slidenum">
              <a:rPr lang="fr-CA" smtClean="0"/>
              <a:t>‹Nr.›</a:t>
            </a:fld>
            <a:endParaRPr lang="fr-CA"/>
          </a:p>
        </p:txBody>
      </p:sp>
    </p:spTree>
    <p:extLst>
      <p:ext uri="{BB962C8B-B14F-4D97-AF65-F5344CB8AC3E}">
        <p14:creationId xmlns:p14="http://schemas.microsoft.com/office/powerpoint/2010/main" val="31275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3</a:t>
            </a:fld>
            <a:endParaRPr lang="fr-FR" dirty="0"/>
          </a:p>
        </p:txBody>
      </p:sp>
    </p:spTree>
    <p:extLst>
      <p:ext uri="{BB962C8B-B14F-4D97-AF65-F5344CB8AC3E}">
        <p14:creationId xmlns:p14="http://schemas.microsoft.com/office/powerpoint/2010/main" val="328142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13A399-E0F5-7B40-99B3-BB69A5FFE37C}" type="slidenum">
              <a:rPr lang="fr-FR" smtClean="0"/>
              <a:pPr/>
              <a:t>4</a:t>
            </a:fld>
            <a:endParaRPr lang="fr-FR" dirty="0"/>
          </a:p>
        </p:txBody>
      </p:sp>
    </p:spTree>
    <p:extLst>
      <p:ext uri="{BB962C8B-B14F-4D97-AF65-F5344CB8AC3E}">
        <p14:creationId xmlns:p14="http://schemas.microsoft.com/office/powerpoint/2010/main" val="293865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expectations of a </a:t>
            </a:r>
            <a:r>
              <a:rPr lang="en-US" dirty="0" err="1"/>
              <a:t>traveller</a:t>
            </a:r>
            <a:r>
              <a:rPr lang="en-US" dirty="0"/>
              <a:t> for an integrated mobility service are trustworthiness, simplicity, low-threshold accessibility, impartiality, flexibility and personalization:  </a:t>
            </a:r>
          </a:p>
          <a:p>
            <a:r>
              <a:rPr lang="en-US" dirty="0"/>
              <a:t>In order to trust a service it should guarantee a high level of quality, offer correct real time information, have a strong reputation/brand and offer reliable transport services. It should also be simple, meaning an easy, user-friendly, convenient service offering a single sign-on access with integrated information before, during and after the trip and helping the </a:t>
            </a:r>
            <a:r>
              <a:rPr lang="en-US" dirty="0" err="1"/>
              <a:t>traveller</a:t>
            </a:r>
            <a:r>
              <a:rPr lang="en-US" dirty="0"/>
              <a:t> in the decision-making process by reducing the cognitive load. Impartiality is another requirement as MaaS should be non-discriminatory and present all available mobility options in a transparent way. Flexibility is important, as the service must be able to adapt to changing </a:t>
            </a:r>
            <a:r>
              <a:rPr lang="en-US" dirty="0" err="1"/>
              <a:t>traveller’s</a:t>
            </a:r>
            <a:r>
              <a:rPr lang="en-US" dirty="0"/>
              <a:t> needs and it should be personalized in order to take into account personal preferences. </a:t>
            </a:r>
          </a:p>
        </p:txBody>
      </p:sp>
      <p:sp>
        <p:nvSpPr>
          <p:cNvPr id="4" name="Slide Number Placeholder 3"/>
          <p:cNvSpPr>
            <a:spLocks noGrp="1"/>
          </p:cNvSpPr>
          <p:nvPr>
            <p:ph type="sldNum" sz="quarter" idx="10"/>
          </p:nvPr>
        </p:nvSpPr>
        <p:spPr/>
        <p:txBody>
          <a:bodyPr/>
          <a:lstStyle/>
          <a:p>
            <a:fld id="{AF13A399-E0F5-7B40-99B3-BB69A5FFE37C}" type="slidenum">
              <a:rPr lang="fr-FR" smtClean="0"/>
              <a:pPr/>
              <a:t>5</a:t>
            </a:fld>
            <a:endParaRPr lang="fr-FR" dirty="0"/>
          </a:p>
        </p:txBody>
      </p:sp>
    </p:spTree>
    <p:extLst>
      <p:ext uri="{BB962C8B-B14F-4D97-AF65-F5344CB8AC3E}">
        <p14:creationId xmlns:p14="http://schemas.microsoft.com/office/powerpoint/2010/main" val="358852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508462-49D9-4A7B-B7FC-4C87FE1CE0C8}" type="slidenum">
              <a:rPr lang="de-DE" altLang="de-DE" smtClean="0">
                <a:solidFill>
                  <a:prstClr val="black"/>
                </a:solidFill>
              </a:rPr>
              <a:pPr eaLnBrk="1" hangingPunct="1"/>
              <a:t>7</a:t>
            </a:fld>
            <a:endParaRPr lang="de-DE" altLang="de-DE">
              <a:solidFill>
                <a:prstClr val="black"/>
              </a:solidFill>
            </a:endParaRPr>
          </a:p>
        </p:txBody>
      </p:sp>
    </p:spTree>
    <p:extLst>
      <p:ext uri="{BB962C8B-B14F-4D97-AF65-F5344CB8AC3E}">
        <p14:creationId xmlns:p14="http://schemas.microsoft.com/office/powerpoint/2010/main" val="260159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the role of the integrator is to make it fly. The integrator needs to set up an integrated mobility platform that attracts a large number of customers and that creates value for the business partners (mainly the transport operators) and satisfies their expectations. </a:t>
            </a:r>
          </a:p>
          <a:p>
            <a:r>
              <a:rPr lang="en-US" dirty="0"/>
              <a:t>Only by having happy customers and happy business partners will a MaaS integrator be able to scale and create maximum benefits for sustainable mobility. Depending on the local context, taking into account many factors such as the strength of established mobility services, the openness of the </a:t>
            </a:r>
            <a:r>
              <a:rPr lang="en-US" dirty="0" err="1"/>
              <a:t>travellers</a:t>
            </a:r>
            <a:r>
              <a:rPr lang="en-US" dirty="0"/>
              <a:t>, the institutional organization and legal framework for the transport services and many more, this role could be taken by different actors such as the public transport authority, any transport operator, a tech firm, a MaaS company or any other actor from the banking or the telecommunications sectors</a:t>
            </a:r>
          </a:p>
          <a:p>
            <a:endParaRPr lang="en-US"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8</a:t>
            </a:fld>
            <a:endParaRPr lang="fr-FR" dirty="0"/>
          </a:p>
        </p:txBody>
      </p:sp>
    </p:spTree>
    <p:extLst>
      <p:ext uri="{BB962C8B-B14F-4D97-AF65-F5344CB8AC3E}">
        <p14:creationId xmlns:p14="http://schemas.microsoft.com/office/powerpoint/2010/main" val="308715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a:solidFill>
                  <a:schemeClr val="tx1"/>
                </a:solidFill>
                <a:effectLst/>
                <a:latin typeface="+mn-lt"/>
                <a:ea typeface="+mn-ea"/>
                <a:cs typeface="+mn-cs"/>
              </a:rPr>
              <a:t>In the </a:t>
            </a:r>
            <a:r>
              <a:rPr lang="en-GB" sz="1200" b="1" kern="1200" dirty="0" err="1">
                <a:solidFill>
                  <a:schemeClr val="tx1"/>
                </a:solidFill>
                <a:effectLst/>
                <a:latin typeface="+mn-lt"/>
                <a:ea typeface="+mn-ea"/>
                <a:cs typeface="+mn-cs"/>
              </a:rPr>
              <a:t>MaaS</a:t>
            </a:r>
            <a:r>
              <a:rPr lang="en-GB" sz="1200" b="1" kern="1200" dirty="0">
                <a:solidFill>
                  <a:schemeClr val="tx1"/>
                </a:solidFill>
                <a:effectLst/>
                <a:latin typeface="+mn-lt"/>
                <a:ea typeface="+mn-ea"/>
                <a:cs typeface="+mn-cs"/>
              </a:rPr>
              <a:t> Model 1, a commercial integrator</a:t>
            </a:r>
            <a:r>
              <a:rPr lang="en-GB" sz="1200" kern="1200" dirty="0">
                <a:solidFill>
                  <a:schemeClr val="tx1"/>
                </a:solidFill>
                <a:effectLst/>
                <a:latin typeface="+mn-lt"/>
                <a:ea typeface="+mn-ea"/>
                <a:cs typeface="+mn-cs"/>
              </a:rPr>
              <a:t> acts in the context of a marketplace with bilateral agreements between the </a:t>
            </a:r>
            <a:r>
              <a:rPr lang="en-GB" sz="1200" kern="1200" dirty="0" err="1">
                <a:solidFill>
                  <a:schemeClr val="tx1"/>
                </a:solidFill>
                <a:effectLst/>
                <a:latin typeface="+mn-lt"/>
                <a:ea typeface="+mn-ea"/>
                <a:cs typeface="+mn-cs"/>
              </a:rPr>
              <a:t>MaaS</a:t>
            </a:r>
            <a:r>
              <a:rPr lang="en-GB" sz="1200" kern="1200" dirty="0">
                <a:solidFill>
                  <a:schemeClr val="tx1"/>
                </a:solidFill>
                <a:effectLst/>
                <a:latin typeface="+mn-lt"/>
                <a:ea typeface="+mn-ea"/>
                <a:cs typeface="+mn-cs"/>
              </a:rPr>
              <a:t> provider and the transport operators. There would be competition and there are no specific regulations. This Model could be perceived as providing a more </a:t>
            </a:r>
            <a:r>
              <a:rPr lang="en-GB" sz="1200" b="1" kern="1200" dirty="0">
                <a:solidFill>
                  <a:schemeClr val="tx1"/>
                </a:solidFill>
                <a:effectLst/>
                <a:latin typeface="+mn-lt"/>
                <a:ea typeface="+mn-ea"/>
                <a:cs typeface="+mn-cs"/>
              </a:rPr>
              <a:t>customer oriented and innovative solution</a:t>
            </a:r>
            <a:r>
              <a:rPr lang="en-GB" sz="1200" kern="1200" dirty="0">
                <a:solidFill>
                  <a:schemeClr val="tx1"/>
                </a:solidFill>
                <a:effectLst/>
                <a:latin typeface="+mn-lt"/>
                <a:ea typeface="+mn-ea"/>
                <a:cs typeface="+mn-cs"/>
              </a:rPr>
              <a:t>, but doubts persist on whether it would be </a:t>
            </a:r>
            <a:r>
              <a:rPr lang="en-GB" sz="1200" b="1" kern="1200" dirty="0">
                <a:solidFill>
                  <a:schemeClr val="tx1"/>
                </a:solidFill>
                <a:effectLst/>
                <a:latin typeface="+mn-lt"/>
                <a:ea typeface="+mn-ea"/>
                <a:cs typeface="+mn-cs"/>
              </a:rPr>
              <a:t>socially inclusive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Data would probably not be shared with public authorities</a:t>
            </a:r>
            <a:r>
              <a:rPr lang="en-GB" sz="1200" kern="1200" dirty="0">
                <a:solidFill>
                  <a:schemeClr val="tx1"/>
                </a:solidFill>
                <a:effectLst/>
                <a:latin typeface="+mn-lt"/>
                <a:ea typeface="+mn-ea"/>
                <a:cs typeface="+mn-cs"/>
              </a:rPr>
              <a:t> making the enhancement of existing public transport services and planning thanks to data analytics impossible. </a:t>
            </a:r>
            <a:r>
              <a:rPr lang="en-GB" sz="1200" b="1" kern="1200" dirty="0">
                <a:solidFill>
                  <a:schemeClr val="tx1"/>
                </a:solidFill>
                <a:effectLst/>
                <a:latin typeface="+mn-lt"/>
                <a:ea typeface="+mn-ea"/>
                <a:cs typeface="+mn-cs"/>
              </a:rPr>
              <a:t>The risk of a bias in the presentation of the transport options is perceived as high.</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 variation of this Model could be that all transport providers, private or public are forced by law to open up their data and API’s so that their services can be resold by third parties. This model favours a more rapid development of market solutions, but without reselling licenses and the sharing back of data to transport operators and authorities the same risks arise. </a:t>
            </a:r>
          </a:p>
          <a:p>
            <a:pPr lvl="1"/>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In the Maas Model 2, an open back-end platform </a:t>
            </a:r>
            <a:r>
              <a:rPr lang="en-GB" sz="1200" kern="1200" dirty="0">
                <a:solidFill>
                  <a:schemeClr val="tx1"/>
                </a:solidFill>
                <a:effectLst/>
                <a:latin typeface="+mn-lt"/>
                <a:ea typeface="+mn-ea"/>
                <a:cs typeface="+mn-cs"/>
              </a:rPr>
              <a:t>would be set up by a public entity with rules determined by the public authority. The platform would serve as public infrastructure on which different actors could build a </a:t>
            </a:r>
            <a:r>
              <a:rPr lang="en-GB" sz="1200" kern="1200" dirty="0" err="1">
                <a:solidFill>
                  <a:schemeClr val="tx1"/>
                </a:solidFill>
                <a:effectLst/>
                <a:latin typeface="+mn-lt"/>
                <a:ea typeface="+mn-ea"/>
                <a:cs typeface="+mn-cs"/>
              </a:rPr>
              <a:t>MaaS</a:t>
            </a:r>
            <a:r>
              <a:rPr lang="en-GB" sz="1200" kern="1200" dirty="0">
                <a:solidFill>
                  <a:schemeClr val="tx1"/>
                </a:solidFill>
                <a:effectLst/>
                <a:latin typeface="+mn-lt"/>
                <a:ea typeface="+mn-ea"/>
                <a:cs typeface="+mn-cs"/>
              </a:rPr>
              <a:t> solution. All mobility services have to open up their API’s to be integrated in the platform.  This model would be leaving room for competition to get the most customers and it is perceived as offering the possibility to provide </a:t>
            </a:r>
            <a:r>
              <a:rPr lang="en-GB" sz="1200" b="1" kern="1200" dirty="0">
                <a:solidFill>
                  <a:schemeClr val="tx1"/>
                </a:solidFill>
                <a:effectLst/>
                <a:latin typeface="+mn-lt"/>
                <a:ea typeface="+mn-ea"/>
                <a:cs typeface="+mn-cs"/>
              </a:rPr>
              <a:t>a customer-oriented, innovative and neutral service. It would also integrate local mobility providers</a:t>
            </a:r>
            <a:r>
              <a:rPr lang="en-GB" sz="1200" kern="1200" dirty="0">
                <a:solidFill>
                  <a:schemeClr val="tx1"/>
                </a:solidFill>
                <a:effectLst/>
                <a:latin typeface="+mn-lt"/>
                <a:ea typeface="+mn-ea"/>
                <a:cs typeface="+mn-cs"/>
              </a:rPr>
              <a:t>. The financing of the open back-end platform needs to be addressed.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In </a:t>
            </a:r>
            <a:r>
              <a:rPr lang="en-GB" sz="1200" b="1" kern="1200" dirty="0" err="1">
                <a:solidFill>
                  <a:schemeClr val="tx1"/>
                </a:solidFill>
                <a:effectLst/>
                <a:latin typeface="+mn-lt"/>
                <a:ea typeface="+mn-ea"/>
                <a:cs typeface="+mn-cs"/>
              </a:rPr>
              <a:t>MaaS</a:t>
            </a:r>
            <a:r>
              <a:rPr lang="en-GB" sz="1200" b="1" kern="1200" dirty="0">
                <a:solidFill>
                  <a:schemeClr val="tx1"/>
                </a:solidFill>
                <a:effectLst/>
                <a:latin typeface="+mn-lt"/>
                <a:ea typeface="+mn-ea"/>
                <a:cs typeface="+mn-cs"/>
              </a:rPr>
              <a:t> Model 3, public transport would be the integrator</a:t>
            </a:r>
            <a:r>
              <a:rPr lang="en-GB" sz="1200" kern="1200" dirty="0">
                <a:solidFill>
                  <a:schemeClr val="tx1"/>
                </a:solidFill>
                <a:effectLst/>
                <a:latin typeface="+mn-lt"/>
                <a:ea typeface="+mn-ea"/>
                <a:cs typeface="+mn-cs"/>
              </a:rPr>
              <a:t>. Indeed since public transport already has the largest customer data base and is the backbone of sustainable urban mobility, it makes sense to take the lead in integrating other mobility services. This would help public transport to stay relevant towards existing customers and be more attractive to new ones by becoming a real mobility provider. This model is perceived as being able to achieve the </a:t>
            </a:r>
            <a:r>
              <a:rPr lang="en-GB" sz="1200" b="1" kern="1200" dirty="0">
                <a:solidFill>
                  <a:schemeClr val="tx1"/>
                </a:solidFill>
                <a:effectLst/>
                <a:latin typeface="+mn-lt"/>
                <a:ea typeface="+mn-ea"/>
                <a:cs typeface="+mn-cs"/>
              </a:rPr>
              <a:t>highest increase in sustainable mobility, be socially inclusive and best aligned on public policy goals</a:t>
            </a:r>
            <a:r>
              <a:rPr lang="en-GB" sz="1200" kern="1200" dirty="0">
                <a:solidFill>
                  <a:schemeClr val="tx1"/>
                </a:solidFill>
                <a:effectLst/>
                <a:latin typeface="+mn-lt"/>
                <a:ea typeface="+mn-ea"/>
                <a:cs typeface="+mn-cs"/>
              </a:rPr>
              <a:t> as data would be shared with public authorities. But this model could also be perceived as possibly providing a </a:t>
            </a:r>
            <a:r>
              <a:rPr lang="en-GB" sz="1200" b="1" kern="1200" dirty="0">
                <a:solidFill>
                  <a:schemeClr val="tx1"/>
                </a:solidFill>
                <a:effectLst/>
                <a:latin typeface="+mn-lt"/>
                <a:ea typeface="+mn-ea"/>
                <a:cs typeface="+mn-cs"/>
              </a:rPr>
              <a:t>less customer oriented and less innovative</a:t>
            </a:r>
            <a:r>
              <a:rPr lang="en-GB" sz="1200" kern="1200" dirty="0">
                <a:solidFill>
                  <a:schemeClr val="tx1"/>
                </a:solidFill>
                <a:effectLst/>
                <a:latin typeface="+mn-lt"/>
                <a:ea typeface="+mn-ea"/>
                <a:cs typeface="+mn-cs"/>
              </a:rPr>
              <a:t> service.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754230-9BFB-45B5-87D5-87D4A4C9D932}" type="slidenum">
              <a:rPr lang="fr-CA" smtClean="0"/>
              <a:t>9</a:t>
            </a:fld>
            <a:endParaRPr lang="fr-CA"/>
          </a:p>
        </p:txBody>
      </p:sp>
    </p:spTree>
    <p:extLst>
      <p:ext uri="{BB962C8B-B14F-4D97-AF65-F5344CB8AC3E}">
        <p14:creationId xmlns:p14="http://schemas.microsoft.com/office/powerpoint/2010/main" val="3873832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88024" y="0"/>
            <a:ext cx="4392488" cy="51435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9" name="Text Placeholder 8"/>
          <p:cNvSpPr>
            <a:spLocks noGrp="1"/>
          </p:cNvSpPr>
          <p:nvPr>
            <p:ph type="body" sz="quarter" idx="10" hasCustomPrompt="1"/>
          </p:nvPr>
        </p:nvSpPr>
        <p:spPr>
          <a:xfrm>
            <a:off x="149224" y="1347788"/>
            <a:ext cx="4422775" cy="1079946"/>
          </a:xfrm>
        </p:spPr>
        <p:txBody>
          <a:bodyPr/>
          <a:lstStyle>
            <a:lvl1pPr>
              <a:defRPr sz="2400" b="1" baseline="0">
                <a:solidFill>
                  <a:schemeClr val="accent1"/>
                </a:solidFill>
              </a:defRPr>
            </a:lvl1pPr>
          </a:lstStyle>
          <a:p>
            <a:pPr lvl="0"/>
            <a:r>
              <a:rPr lang="en-US" dirty="0"/>
              <a:t>Presentation Title</a:t>
            </a:r>
            <a:endParaRPr lang="en-GB" dirty="0"/>
          </a:p>
        </p:txBody>
      </p:sp>
      <p:sp>
        <p:nvSpPr>
          <p:cNvPr id="11" name="Text Placeholder 10"/>
          <p:cNvSpPr>
            <a:spLocks noGrp="1"/>
          </p:cNvSpPr>
          <p:nvPr>
            <p:ph type="body" sz="quarter" idx="11" hasCustomPrompt="1"/>
          </p:nvPr>
        </p:nvSpPr>
        <p:spPr>
          <a:xfrm>
            <a:off x="149224" y="3366596"/>
            <a:ext cx="4423556" cy="1005354"/>
          </a:xfrm>
        </p:spPr>
        <p:txBody>
          <a:bodyPr/>
          <a:lstStyle>
            <a:lvl1pPr algn="l">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 job title and company </a:t>
            </a:r>
          </a:p>
        </p:txBody>
      </p:sp>
      <p:sp>
        <p:nvSpPr>
          <p:cNvPr id="10" name="Content Placeholder 9"/>
          <p:cNvSpPr>
            <a:spLocks noGrp="1"/>
          </p:cNvSpPr>
          <p:nvPr>
            <p:ph sz="quarter" idx="13" hasCustomPrompt="1"/>
          </p:nvPr>
        </p:nvSpPr>
        <p:spPr>
          <a:xfrm>
            <a:off x="2555799" y="259289"/>
            <a:ext cx="2016200" cy="936105"/>
          </a:xfrm>
        </p:spPr>
        <p:txBody>
          <a:bodyPr/>
          <a:lstStyle>
            <a:lvl1pPr marL="0" marR="0" indent="0" algn="l" defTabSz="914400" rtl="0" eaLnBrk="1" fontAlgn="auto" latinLnBrk="0" hangingPunct="1">
              <a:lnSpc>
                <a:spcPct val="110000"/>
              </a:lnSpc>
              <a:spcBef>
                <a:spcPts val="600"/>
              </a:spcBef>
              <a:spcAft>
                <a:spcPts val="0"/>
              </a:spcAft>
              <a:buClrTx/>
              <a:buSzTx/>
              <a:buFontTx/>
              <a:buNone/>
              <a:tabLst/>
              <a:defRPr/>
            </a:lvl1pPr>
          </a:lstStyle>
          <a:p>
            <a:pPr marL="0" marR="0" lvl="0" indent="0" algn="l" defTabSz="914400" rtl="0" eaLnBrk="1" fontAlgn="auto" latinLnBrk="0" hangingPunct="1">
              <a:lnSpc>
                <a:spcPct val="110000"/>
              </a:lnSpc>
              <a:spcBef>
                <a:spcPts val="600"/>
              </a:spcBef>
              <a:spcAft>
                <a:spcPts val="0"/>
              </a:spcAft>
              <a:buClrTx/>
              <a:buSzTx/>
              <a:buFontTx/>
              <a:buNone/>
              <a:tabLst/>
              <a:defRPr/>
            </a:pPr>
            <a:r>
              <a:rPr lang="en-GB" dirty="0"/>
              <a:t>Logo of speakers company</a:t>
            </a:r>
          </a:p>
          <a:p>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07379"/>
            <a:ext cx="2016224" cy="801413"/>
          </a:xfrm>
          <a:prstGeom prst="rect">
            <a:avLst/>
          </a:prstGeom>
        </p:spPr>
      </p:pic>
    </p:spTree>
    <p:extLst>
      <p:ext uri="{BB962C8B-B14F-4D97-AF65-F5344CB8AC3E}">
        <p14:creationId xmlns:p14="http://schemas.microsoft.com/office/powerpoint/2010/main" val="3437135168"/>
      </p:ext>
    </p:extLst>
  </p:cSld>
  <p:clrMapOvr>
    <a:masterClrMapping/>
  </p:clrMapOvr>
  <p:transition spd="slow" advClick="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tor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538"/>
            <a:ext cx="9144000" cy="5400600"/>
          </a:xfrm>
          <a:prstGeom prst="rect">
            <a:avLst/>
          </a:prstGeom>
        </p:spPr>
      </p:pic>
      <p:sp>
        <p:nvSpPr>
          <p:cNvPr id="5"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3763609559"/>
      </p:ext>
    </p:extLst>
  </p:cSld>
  <p:clrMapOvr>
    <a:masterClrMapping/>
  </p:clrMapOvr>
  <p:transition spd="slow" advClick="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empty)">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31590"/>
            <a:ext cx="8422349" cy="3240360"/>
          </a:xfrm>
        </p:spPr>
        <p:txBody>
          <a:bodyPr/>
          <a:lstStyle>
            <a:lvl1pPr>
              <a:defRPr sz="1800" b="0">
                <a:solidFill>
                  <a:srgbClr val="184249"/>
                </a:solidFill>
                <a:latin typeface="Century Gothic" panose="020B0502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b="0">
                <a:solidFill>
                  <a:srgbClr val="184249"/>
                </a:solidFill>
                <a:latin typeface="Century Gothic" panose="020B0502020202020204" pitchFamily="34" charset="0"/>
                <a:cs typeface="Arial" panose="020B0604020202020204" pitchFamily="34" charset="0"/>
              </a:defRPr>
            </a:lvl2pPr>
            <a:lvl3pPr>
              <a:buClr>
                <a:schemeClr val="accent2"/>
              </a:buClr>
              <a:defRPr b="0">
                <a:solidFill>
                  <a:srgbClr val="184249"/>
                </a:solidFill>
                <a:latin typeface="Century Gothic" panose="020B0502020202020204" pitchFamily="34" charset="0"/>
                <a:cs typeface="Arial" panose="020B0604020202020204" pitchFamily="34" charset="0"/>
              </a:defRPr>
            </a:lvl3pPr>
            <a:lvl4pPr>
              <a:defRPr b="0">
                <a:solidFill>
                  <a:srgbClr val="184249"/>
                </a:solidFill>
                <a:latin typeface="Century Gothic" panose="020B0502020202020204" pitchFamily="34" charset="0"/>
                <a:cs typeface="Arial" panose="020B0604020202020204" pitchFamily="34" charset="0"/>
              </a:defRPr>
            </a:lvl4pPr>
            <a:lvl5pPr>
              <a:defRPr b="0">
                <a:solidFill>
                  <a:srgbClr val="184249"/>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2" name="Titre 1"/>
          <p:cNvSpPr>
            <a:spLocks noGrp="1"/>
          </p:cNvSpPr>
          <p:nvPr>
            <p:ph type="title" hasCustomPrompt="1"/>
          </p:nvPr>
        </p:nvSpPr>
        <p:spPr>
          <a:xfrm>
            <a:off x="457199" y="408484"/>
            <a:ext cx="6347049" cy="566283"/>
          </a:xfrm>
        </p:spPr>
        <p:txBody>
          <a:bodyPr/>
          <a:lstStyle>
            <a:lvl1pPr>
              <a:defRPr b="0" i="0" baseline="0">
                <a:solidFill>
                  <a:schemeClr val="accent1"/>
                </a:solidFill>
                <a:latin typeface="Century Gothic" panose="020B0502020202020204" pitchFamily="34" charset="0"/>
              </a:defRPr>
            </a:lvl1pPr>
          </a:lstStyle>
          <a:p>
            <a:r>
              <a:rPr lang="fr-FR" dirty="0" err="1"/>
              <a:t>titLe</a:t>
            </a:r>
            <a:endParaRPr lang="fr-CA" dirty="0"/>
          </a:p>
        </p:txBody>
      </p:sp>
      <p:sp>
        <p:nvSpPr>
          <p:cNvPr id="10" name="Slide Number Placeholder 5"/>
          <p:cNvSpPr>
            <a:spLocks noGrp="1"/>
          </p:cNvSpPr>
          <p:nvPr>
            <p:ph type="sldNum" sz="quarter" idx="4"/>
          </p:nvPr>
        </p:nvSpPr>
        <p:spPr>
          <a:xfrm>
            <a:off x="8388424" y="4803998"/>
            <a:ext cx="489351" cy="339502"/>
          </a:xfrm>
          <a:prstGeom prst="rect">
            <a:avLst/>
          </a:prstGeom>
          <a:solidFill>
            <a:schemeClr val="accent3"/>
          </a:solidFill>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fld id="{CAF9E0FF-B10D-4CDE-8E2F-7A238B99A7FE}" type="slidenum">
              <a:rPr lang="en-GB" smtClean="0"/>
              <a:pPr/>
              <a:t>‹Nr.›</a:t>
            </a:fld>
            <a:endParaRPr lang="en-GB"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389065"/>
            <a:ext cx="1547664" cy="681467"/>
          </a:xfrm>
          <a:prstGeom prst="rect">
            <a:avLst/>
          </a:prstGeom>
        </p:spPr>
      </p:pic>
    </p:spTree>
    <p:extLst>
      <p:ext uri="{BB962C8B-B14F-4D97-AF65-F5344CB8AC3E}">
        <p14:creationId xmlns:p14="http://schemas.microsoft.com/office/powerpoint/2010/main" val="121123779"/>
      </p:ext>
    </p:extLst>
  </p:cSld>
  <p:clrMapOvr>
    <a:masterClrMapping/>
  </p:clrMapOvr>
  <p:transition spd="slow" advClick="0">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empty)">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75605"/>
            <a:ext cx="8422349" cy="3357343"/>
          </a:xfrm>
        </p:spPr>
        <p:txBody>
          <a:bodyPr/>
          <a:lstStyle>
            <a:lvl1pPr>
              <a:defRPr sz="1800" b="0">
                <a:solidFill>
                  <a:srgbClr val="184249"/>
                </a:solidFill>
                <a:latin typeface="Century Gothic" panose="020B0502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b="0">
                <a:solidFill>
                  <a:srgbClr val="184249"/>
                </a:solidFill>
                <a:latin typeface="Century Gothic" panose="020B0502020202020204" pitchFamily="34" charset="0"/>
                <a:cs typeface="Arial" panose="020B0604020202020204" pitchFamily="34" charset="0"/>
              </a:defRPr>
            </a:lvl2pPr>
            <a:lvl3pPr>
              <a:buClr>
                <a:schemeClr val="accent2"/>
              </a:buClr>
              <a:defRPr b="0">
                <a:solidFill>
                  <a:srgbClr val="184249"/>
                </a:solidFill>
                <a:latin typeface="Century Gothic" panose="020B0502020202020204" pitchFamily="34" charset="0"/>
                <a:cs typeface="Arial" panose="020B0604020202020204" pitchFamily="34" charset="0"/>
              </a:defRPr>
            </a:lvl3pPr>
            <a:lvl4pPr>
              <a:defRPr b="0">
                <a:solidFill>
                  <a:srgbClr val="184249"/>
                </a:solidFill>
                <a:latin typeface="Century Gothic" panose="020B0502020202020204" pitchFamily="34" charset="0"/>
                <a:cs typeface="Arial" panose="020B0604020202020204" pitchFamily="34" charset="0"/>
              </a:defRPr>
            </a:lvl4pPr>
            <a:lvl5pPr>
              <a:defRPr b="0">
                <a:solidFill>
                  <a:srgbClr val="184249"/>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2" name="Titre 1"/>
          <p:cNvSpPr>
            <a:spLocks noGrp="1"/>
          </p:cNvSpPr>
          <p:nvPr>
            <p:ph type="title" hasCustomPrompt="1"/>
          </p:nvPr>
        </p:nvSpPr>
        <p:spPr>
          <a:xfrm>
            <a:off x="457199" y="408484"/>
            <a:ext cx="6347049" cy="566283"/>
          </a:xfrm>
        </p:spPr>
        <p:txBody>
          <a:bodyPr/>
          <a:lstStyle>
            <a:lvl1pPr>
              <a:defRPr b="0" i="0" baseline="0">
                <a:solidFill>
                  <a:schemeClr val="accent1"/>
                </a:solidFill>
                <a:latin typeface="Century Gothic" panose="020B0502020202020204" pitchFamily="34" charset="0"/>
              </a:defRPr>
            </a:lvl1pPr>
          </a:lstStyle>
          <a:p>
            <a:r>
              <a:rPr lang="fr-FR" dirty="0" err="1"/>
              <a:t>titLe</a:t>
            </a:r>
            <a:endParaRPr lang="fr-CA" dirty="0"/>
          </a:p>
        </p:txBody>
      </p:sp>
      <p:sp>
        <p:nvSpPr>
          <p:cNvPr id="10" name="Slide Number Placeholder 5"/>
          <p:cNvSpPr>
            <a:spLocks noGrp="1"/>
          </p:cNvSpPr>
          <p:nvPr>
            <p:ph type="sldNum" sz="quarter" idx="4"/>
          </p:nvPr>
        </p:nvSpPr>
        <p:spPr>
          <a:xfrm>
            <a:off x="8388424" y="4803998"/>
            <a:ext cx="489351" cy="339502"/>
          </a:xfrm>
          <a:prstGeom prst="rect">
            <a:avLst/>
          </a:prstGeom>
          <a:solidFill>
            <a:schemeClr val="accent3"/>
          </a:solidFill>
        </p:spPr>
        <p:txBody>
          <a:bodyPr vert="horz" lIns="91440" tIns="45720" rIns="91440" bIns="45720" rtlCol="0" anchor="ctr"/>
          <a:lstStyle>
            <a:lvl1pPr algn="ctr">
              <a:defRPr sz="1200">
                <a:solidFill>
                  <a:schemeClr val="tx1"/>
                </a:solidFill>
              </a:defRPr>
            </a:lvl1pPr>
          </a:lstStyle>
          <a:p>
            <a:fld id="{CAF9E0FF-B10D-4CDE-8E2F-7A238B99A7FE}" type="slidenum">
              <a:rPr lang="en-GB" smtClean="0"/>
              <a:pPr/>
              <a:t>‹Nr.›</a:t>
            </a:fld>
            <a:endParaRPr lang="en-GB" dirty="0"/>
          </a:p>
        </p:txBody>
      </p:sp>
      <p:pic>
        <p:nvPicPr>
          <p:cNvPr id="5" name="Picture 4"/>
          <p:cNvPicPr>
            <a:picLocks noChangeAspect="1"/>
          </p:cNvPicPr>
          <p:nvPr userDrawn="1"/>
        </p:nvPicPr>
        <p:blipFill>
          <a:blip r:embed="rId2"/>
          <a:stretch>
            <a:fillRect/>
          </a:stretch>
        </p:blipFill>
        <p:spPr>
          <a:xfrm>
            <a:off x="7087675" y="237433"/>
            <a:ext cx="2054530" cy="908383"/>
          </a:xfrm>
          <a:prstGeom prst="rect">
            <a:avLst/>
          </a:prstGeom>
        </p:spPr>
      </p:pic>
    </p:spTree>
    <p:extLst>
      <p:ext uri="{BB962C8B-B14F-4D97-AF65-F5344CB8AC3E}">
        <p14:creationId xmlns:p14="http://schemas.microsoft.com/office/powerpoint/2010/main" val="1783630509"/>
      </p:ext>
    </p:extLst>
  </p:cSld>
  <p:clrMapOvr>
    <a:masterClrMapping/>
  </p:clrMapOvr>
  <p:transition spd="slow" advClick="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s (sky blu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1275606"/>
            <a:ext cx="4104456" cy="3168352"/>
          </a:xfrm>
        </p:spPr>
        <p:txBody>
          <a:bodyPr/>
          <a:lstStyle>
            <a:lvl1pPr>
              <a:defRPr sz="1800" b="0">
                <a:solidFill>
                  <a:srgbClr val="184249"/>
                </a:solidFill>
                <a:latin typeface="Century Gothic" panose="020B0502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b="0">
                <a:solidFill>
                  <a:srgbClr val="184249"/>
                </a:solidFill>
                <a:latin typeface="Century Gothic" panose="020B0502020202020204" pitchFamily="34" charset="0"/>
                <a:cs typeface="Arial" panose="020B0604020202020204" pitchFamily="34" charset="0"/>
              </a:defRPr>
            </a:lvl2pPr>
            <a:lvl3pPr>
              <a:buClr>
                <a:schemeClr val="accent2"/>
              </a:buClr>
              <a:defRPr b="0">
                <a:solidFill>
                  <a:srgbClr val="184249"/>
                </a:solidFill>
                <a:latin typeface="Century Gothic" panose="020B0502020202020204" pitchFamily="34" charset="0"/>
                <a:cs typeface="Arial" panose="020B0604020202020204" pitchFamily="34" charset="0"/>
              </a:defRPr>
            </a:lvl3pPr>
            <a:lvl4pPr>
              <a:defRPr b="0">
                <a:solidFill>
                  <a:srgbClr val="184249"/>
                </a:solidFill>
                <a:latin typeface="Century Gothic" panose="020B0502020202020204" pitchFamily="34" charset="0"/>
                <a:cs typeface="Arial" panose="020B0604020202020204" pitchFamily="34" charset="0"/>
              </a:defRPr>
            </a:lvl4pPr>
            <a:lvl5pPr>
              <a:defRPr b="0">
                <a:solidFill>
                  <a:srgbClr val="184249"/>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2" name="Titre 1"/>
          <p:cNvSpPr>
            <a:spLocks noGrp="1"/>
          </p:cNvSpPr>
          <p:nvPr>
            <p:ph type="title" hasCustomPrompt="1"/>
          </p:nvPr>
        </p:nvSpPr>
        <p:spPr>
          <a:xfrm>
            <a:off x="457199" y="408484"/>
            <a:ext cx="6419057" cy="566283"/>
          </a:xfrm>
        </p:spPr>
        <p:txBody>
          <a:bodyPr/>
          <a:lstStyle>
            <a:lvl1pPr>
              <a:defRPr b="0" i="0" baseline="0">
                <a:solidFill>
                  <a:schemeClr val="accent1"/>
                </a:solidFill>
                <a:latin typeface="Century Gothic" panose="020B0502020202020204" pitchFamily="34" charset="0"/>
              </a:defRPr>
            </a:lvl1pPr>
          </a:lstStyle>
          <a:p>
            <a:r>
              <a:rPr lang="fr-FR" dirty="0" err="1"/>
              <a:t>titLe</a:t>
            </a:r>
            <a:endParaRPr lang="fr-CA" dirty="0"/>
          </a:p>
        </p:txBody>
      </p:sp>
      <p:sp>
        <p:nvSpPr>
          <p:cNvPr id="8" name="Espace réservé du contenu 2"/>
          <p:cNvSpPr>
            <a:spLocks noGrp="1"/>
          </p:cNvSpPr>
          <p:nvPr>
            <p:ph idx="13"/>
          </p:nvPr>
        </p:nvSpPr>
        <p:spPr>
          <a:xfrm>
            <a:off x="4716016" y="1275606"/>
            <a:ext cx="4163532" cy="3168352"/>
          </a:xfrm>
          <a:prstGeom prst="rect">
            <a:avLst/>
          </a:prstGeom>
          <a:solidFill>
            <a:schemeClr val="accent3"/>
          </a:solidFill>
        </p:spPr>
        <p:txBody>
          <a:bodyPr anchor="ctr"/>
          <a:lstStyle>
            <a:lvl1pPr>
              <a:defRPr sz="1800" b="0">
                <a:solidFill>
                  <a:srgbClr val="184249"/>
                </a:solidFill>
                <a:latin typeface="Century Gothic" panose="020B0502020202020204" pitchFamily="34" charset="0"/>
                <a:cs typeface="Arial" panose="020B0604020202020204" pitchFamily="34" charset="0"/>
              </a:defRPr>
            </a:lvl1pPr>
            <a:lvl2pPr marL="742950" indent="-285750">
              <a:buFont typeface="Arial" panose="020B0604020202020204" pitchFamily="34" charset="0"/>
              <a:buChar char="•"/>
              <a:defRPr b="0">
                <a:solidFill>
                  <a:srgbClr val="184249"/>
                </a:solidFill>
                <a:latin typeface="Century Gothic" panose="020B0502020202020204" pitchFamily="34" charset="0"/>
                <a:cs typeface="Arial" panose="020B0604020202020204" pitchFamily="34" charset="0"/>
              </a:defRPr>
            </a:lvl2pPr>
            <a:lvl3pPr>
              <a:defRPr b="0">
                <a:solidFill>
                  <a:srgbClr val="184249"/>
                </a:solidFill>
                <a:latin typeface="Century Gothic" panose="020B0502020202020204" pitchFamily="34" charset="0"/>
                <a:cs typeface="Arial" panose="020B0604020202020204" pitchFamily="34" charset="0"/>
              </a:defRPr>
            </a:lvl3pPr>
            <a:lvl4pPr>
              <a:defRPr b="0">
                <a:solidFill>
                  <a:srgbClr val="184249"/>
                </a:solidFill>
                <a:latin typeface="Century Gothic" panose="020B0502020202020204" pitchFamily="34" charset="0"/>
                <a:cs typeface="Arial" panose="020B0604020202020204" pitchFamily="34" charset="0"/>
              </a:defRPr>
            </a:lvl4pPr>
            <a:lvl5pPr>
              <a:defRPr b="0">
                <a:solidFill>
                  <a:srgbClr val="184249"/>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5" name="Picture 4"/>
          <p:cNvPicPr>
            <a:picLocks noChangeAspect="1"/>
          </p:cNvPicPr>
          <p:nvPr userDrawn="1"/>
        </p:nvPicPr>
        <p:blipFill>
          <a:blip r:embed="rId2"/>
          <a:stretch>
            <a:fillRect/>
          </a:stretch>
        </p:blipFill>
        <p:spPr>
          <a:xfrm>
            <a:off x="7089470" y="237433"/>
            <a:ext cx="2054530" cy="908383"/>
          </a:xfrm>
          <a:prstGeom prst="rect">
            <a:avLst/>
          </a:prstGeom>
        </p:spPr>
      </p:pic>
      <p:sp>
        <p:nvSpPr>
          <p:cNvPr id="7" name="Slide Number Placeholder 5"/>
          <p:cNvSpPr>
            <a:spLocks noGrp="1"/>
          </p:cNvSpPr>
          <p:nvPr>
            <p:ph type="sldNum" sz="quarter" idx="4"/>
          </p:nvPr>
        </p:nvSpPr>
        <p:spPr>
          <a:xfrm>
            <a:off x="8388424" y="4803998"/>
            <a:ext cx="489351" cy="339502"/>
          </a:xfrm>
          <a:prstGeom prst="rect">
            <a:avLst/>
          </a:prstGeom>
          <a:solidFill>
            <a:schemeClr val="accent3"/>
          </a:solidFill>
        </p:spPr>
        <p:txBody>
          <a:bodyPr vert="horz" lIns="91440" tIns="45720" rIns="91440" bIns="45720" rtlCol="0" anchor="ctr"/>
          <a:lstStyle>
            <a:lvl1pPr algn="ctr">
              <a:defRPr sz="1200">
                <a:solidFill>
                  <a:schemeClr val="tx1"/>
                </a:solidFill>
              </a:defRPr>
            </a:lvl1pPr>
          </a:lstStyle>
          <a:p>
            <a:fld id="{CAF9E0FF-B10D-4CDE-8E2F-7A238B99A7FE}" type="slidenum">
              <a:rPr lang="en-GB" smtClean="0"/>
              <a:pPr/>
              <a:t>‹Nr.›</a:t>
            </a:fld>
            <a:endParaRPr lang="en-GB" dirty="0"/>
          </a:p>
        </p:txBody>
      </p:sp>
    </p:spTree>
    <p:extLst>
      <p:ext uri="{BB962C8B-B14F-4D97-AF65-F5344CB8AC3E}">
        <p14:creationId xmlns:p14="http://schemas.microsoft.com/office/powerpoint/2010/main" val="2929729601"/>
      </p:ext>
    </p:extLst>
  </p:cSld>
  <p:clrMapOvr>
    <a:masterClrMapping/>
  </p:clrMapOvr>
  <p:transition spd="slow" advClick="0">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green blu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1347614"/>
            <a:ext cx="4104456" cy="3096344"/>
          </a:xfrm>
        </p:spPr>
        <p:txBody>
          <a:bodyPr/>
          <a:lstStyle>
            <a:lvl1pPr>
              <a:defRPr sz="1800" b="0">
                <a:solidFill>
                  <a:srgbClr val="184249"/>
                </a:solidFill>
                <a:latin typeface="Century Gothic" panose="020B0502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b="0">
                <a:solidFill>
                  <a:srgbClr val="184249"/>
                </a:solidFill>
                <a:latin typeface="Century Gothic" panose="020B0502020202020204" pitchFamily="34" charset="0"/>
                <a:cs typeface="Arial" panose="020B0604020202020204" pitchFamily="34" charset="0"/>
              </a:defRPr>
            </a:lvl2pPr>
            <a:lvl3pPr>
              <a:buClr>
                <a:schemeClr val="accent2"/>
              </a:buClr>
              <a:defRPr b="0">
                <a:solidFill>
                  <a:srgbClr val="184249"/>
                </a:solidFill>
                <a:latin typeface="Century Gothic" panose="020B0502020202020204" pitchFamily="34" charset="0"/>
                <a:cs typeface="Arial" panose="020B0604020202020204" pitchFamily="34" charset="0"/>
              </a:defRPr>
            </a:lvl3pPr>
            <a:lvl4pPr>
              <a:defRPr b="0">
                <a:solidFill>
                  <a:srgbClr val="184249"/>
                </a:solidFill>
                <a:latin typeface="Century Gothic" panose="020B0502020202020204" pitchFamily="34" charset="0"/>
                <a:cs typeface="Arial" panose="020B0604020202020204" pitchFamily="34" charset="0"/>
              </a:defRPr>
            </a:lvl4pPr>
            <a:lvl5pPr>
              <a:defRPr b="0">
                <a:solidFill>
                  <a:srgbClr val="184249"/>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2" name="Titre 1"/>
          <p:cNvSpPr>
            <a:spLocks noGrp="1"/>
          </p:cNvSpPr>
          <p:nvPr>
            <p:ph type="title" hasCustomPrompt="1"/>
          </p:nvPr>
        </p:nvSpPr>
        <p:spPr>
          <a:xfrm>
            <a:off x="457199" y="408484"/>
            <a:ext cx="6275041" cy="566283"/>
          </a:xfrm>
        </p:spPr>
        <p:txBody>
          <a:bodyPr/>
          <a:lstStyle>
            <a:lvl1pPr>
              <a:defRPr b="0" i="0" baseline="0">
                <a:solidFill>
                  <a:schemeClr val="accent1"/>
                </a:solidFill>
                <a:latin typeface="Century Gothic" panose="020B0502020202020204" pitchFamily="34" charset="0"/>
              </a:defRPr>
            </a:lvl1pPr>
          </a:lstStyle>
          <a:p>
            <a:r>
              <a:rPr lang="fr-FR" dirty="0" err="1"/>
              <a:t>titLe</a:t>
            </a:r>
            <a:endParaRPr lang="fr-CA" dirty="0"/>
          </a:p>
        </p:txBody>
      </p:sp>
      <p:sp>
        <p:nvSpPr>
          <p:cNvPr id="8" name="Espace réservé du contenu 2"/>
          <p:cNvSpPr>
            <a:spLocks noGrp="1"/>
          </p:cNvSpPr>
          <p:nvPr>
            <p:ph idx="13"/>
          </p:nvPr>
        </p:nvSpPr>
        <p:spPr>
          <a:xfrm>
            <a:off x="4775092" y="1347614"/>
            <a:ext cx="4104456" cy="3096344"/>
          </a:xfrm>
          <a:prstGeom prst="rect">
            <a:avLst/>
          </a:prstGeom>
          <a:solidFill>
            <a:schemeClr val="accent1"/>
          </a:solidFill>
        </p:spPr>
        <p:txBody>
          <a:bodyPr anchor="ctr"/>
          <a:lstStyle>
            <a:lvl1pPr>
              <a:defRPr sz="1800" b="0">
                <a:solidFill>
                  <a:schemeClr val="bg1"/>
                </a:solidFill>
                <a:latin typeface="Century Gothic" panose="020B0502020202020204" pitchFamily="34" charset="0"/>
                <a:cs typeface="Arial" panose="020B0604020202020204" pitchFamily="34" charset="0"/>
              </a:defRPr>
            </a:lvl1pPr>
            <a:lvl2pPr marL="742950" indent="-285750">
              <a:buClr>
                <a:schemeClr val="bg1"/>
              </a:buClr>
              <a:buFont typeface="Arial" panose="020B0604020202020204" pitchFamily="34" charset="0"/>
              <a:buChar char="•"/>
              <a:defRPr b="0">
                <a:solidFill>
                  <a:schemeClr val="bg1"/>
                </a:solidFill>
                <a:latin typeface="Century Gothic" panose="020B0502020202020204" pitchFamily="34" charset="0"/>
                <a:cs typeface="Arial" panose="020B0604020202020204" pitchFamily="34" charset="0"/>
              </a:defRPr>
            </a:lvl2pPr>
            <a:lvl3pPr>
              <a:buClr>
                <a:schemeClr val="bg1"/>
              </a:buClr>
              <a:defRPr b="0">
                <a:solidFill>
                  <a:schemeClr val="bg1"/>
                </a:solidFill>
                <a:latin typeface="Century Gothic" panose="020B0502020202020204" pitchFamily="34" charset="0"/>
                <a:cs typeface="Arial" panose="020B0604020202020204" pitchFamily="34" charset="0"/>
              </a:defRPr>
            </a:lvl3pPr>
            <a:lvl4pPr>
              <a:buClr>
                <a:schemeClr val="bg1"/>
              </a:buClr>
              <a:defRPr b="0">
                <a:solidFill>
                  <a:schemeClr val="bg1"/>
                </a:solidFill>
                <a:latin typeface="Century Gothic" panose="020B0502020202020204" pitchFamily="34" charset="0"/>
                <a:cs typeface="Arial" panose="020B0604020202020204" pitchFamily="34" charset="0"/>
              </a:defRPr>
            </a:lvl4pPr>
            <a:lvl5pPr>
              <a:buClr>
                <a:schemeClr val="bg1"/>
              </a:buClr>
              <a:defRPr b="0">
                <a:solidFill>
                  <a:schemeClr val="bg1"/>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6" name="Picture 5"/>
          <p:cNvPicPr>
            <a:picLocks noChangeAspect="1"/>
          </p:cNvPicPr>
          <p:nvPr userDrawn="1"/>
        </p:nvPicPr>
        <p:blipFill>
          <a:blip r:embed="rId2"/>
          <a:stretch>
            <a:fillRect/>
          </a:stretch>
        </p:blipFill>
        <p:spPr>
          <a:xfrm>
            <a:off x="7089470" y="237433"/>
            <a:ext cx="2054530" cy="908383"/>
          </a:xfrm>
          <a:prstGeom prst="rect">
            <a:avLst/>
          </a:prstGeom>
        </p:spPr>
      </p:pic>
      <p:sp>
        <p:nvSpPr>
          <p:cNvPr id="7" name="Slide Number Placeholder 5"/>
          <p:cNvSpPr>
            <a:spLocks noGrp="1"/>
          </p:cNvSpPr>
          <p:nvPr>
            <p:ph type="sldNum" sz="quarter" idx="4"/>
          </p:nvPr>
        </p:nvSpPr>
        <p:spPr>
          <a:xfrm>
            <a:off x="8388424" y="4803998"/>
            <a:ext cx="489351" cy="339502"/>
          </a:xfrm>
          <a:prstGeom prst="rect">
            <a:avLst/>
          </a:prstGeom>
          <a:solidFill>
            <a:schemeClr val="accent3"/>
          </a:solidFill>
        </p:spPr>
        <p:txBody>
          <a:bodyPr vert="horz" lIns="91440" tIns="45720" rIns="91440" bIns="45720" rtlCol="0" anchor="ctr"/>
          <a:lstStyle>
            <a:lvl1pPr algn="ctr">
              <a:defRPr sz="1200">
                <a:solidFill>
                  <a:schemeClr val="tx1"/>
                </a:solidFill>
              </a:defRPr>
            </a:lvl1pPr>
          </a:lstStyle>
          <a:p>
            <a:fld id="{CAF9E0FF-B10D-4CDE-8E2F-7A238B99A7FE}" type="slidenum">
              <a:rPr lang="en-GB" smtClean="0"/>
              <a:pPr/>
              <a:t>‹Nr.›</a:t>
            </a:fld>
            <a:endParaRPr lang="en-GB" dirty="0"/>
          </a:p>
        </p:txBody>
      </p:sp>
    </p:spTree>
    <p:extLst>
      <p:ext uri="{BB962C8B-B14F-4D97-AF65-F5344CB8AC3E}">
        <p14:creationId xmlns:p14="http://schemas.microsoft.com/office/powerpoint/2010/main" val="1923549269"/>
      </p:ext>
    </p:extLst>
  </p:cSld>
  <p:clrMapOvr>
    <a:masterClrMapping/>
  </p:clrMapOvr>
  <p:transition spd="slow" advClick="0">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199" y="408484"/>
            <a:ext cx="6275041" cy="566283"/>
          </a:xfrm>
        </p:spPr>
        <p:txBody>
          <a:bodyPr/>
          <a:lstStyle>
            <a:lvl1pPr>
              <a:defRPr b="0" i="0" baseline="0">
                <a:solidFill>
                  <a:schemeClr val="accent1"/>
                </a:solidFill>
                <a:latin typeface="Century Gothic" panose="020B0502020202020204" pitchFamily="34" charset="0"/>
              </a:defRPr>
            </a:lvl1pPr>
          </a:lstStyle>
          <a:p>
            <a:r>
              <a:rPr lang="fr-FR" dirty="0" err="1"/>
              <a:t>titLe</a:t>
            </a:r>
            <a:endParaRPr lang="fr-CA" dirty="0"/>
          </a:p>
        </p:txBody>
      </p:sp>
      <p:sp>
        <p:nvSpPr>
          <p:cNvPr id="11" name="Espace réservé du contenu 2"/>
          <p:cNvSpPr>
            <a:spLocks noGrp="1"/>
          </p:cNvSpPr>
          <p:nvPr>
            <p:ph idx="14"/>
          </p:nvPr>
        </p:nvSpPr>
        <p:spPr>
          <a:xfrm>
            <a:off x="457199" y="1348154"/>
            <a:ext cx="4104456" cy="3095804"/>
          </a:xfrm>
          <a:prstGeom prst="rect">
            <a:avLst/>
          </a:prstGeom>
          <a:solidFill>
            <a:schemeClr val="accent1"/>
          </a:solidFill>
        </p:spPr>
        <p:txBody>
          <a:bodyPr anchor="ctr"/>
          <a:lstStyle>
            <a:lvl1pPr>
              <a:defRPr sz="1800" b="0">
                <a:solidFill>
                  <a:schemeClr val="bg1"/>
                </a:solidFill>
                <a:latin typeface="Century Gothic" panose="020B0502020202020204" pitchFamily="34" charset="0"/>
                <a:cs typeface="Arial" panose="020B0604020202020204" pitchFamily="34" charset="0"/>
              </a:defRPr>
            </a:lvl1pPr>
            <a:lvl2pPr marL="742950" indent="-285750">
              <a:buClr>
                <a:schemeClr val="bg1"/>
              </a:buClr>
              <a:buFont typeface="Arial" panose="020B0604020202020204" pitchFamily="34" charset="0"/>
              <a:buChar char="•"/>
              <a:defRPr b="0">
                <a:solidFill>
                  <a:schemeClr val="bg1"/>
                </a:solidFill>
                <a:latin typeface="Century Gothic" panose="020B0502020202020204" pitchFamily="34" charset="0"/>
                <a:cs typeface="Arial" panose="020B0604020202020204" pitchFamily="34" charset="0"/>
              </a:defRPr>
            </a:lvl2pPr>
            <a:lvl3pPr>
              <a:buClr>
                <a:schemeClr val="bg1"/>
              </a:buClr>
              <a:defRPr b="0">
                <a:solidFill>
                  <a:schemeClr val="bg1"/>
                </a:solidFill>
                <a:latin typeface="Century Gothic" panose="020B0502020202020204" pitchFamily="34" charset="0"/>
                <a:cs typeface="Arial" panose="020B0604020202020204" pitchFamily="34" charset="0"/>
              </a:defRPr>
            </a:lvl3pPr>
            <a:lvl4pPr>
              <a:buClr>
                <a:schemeClr val="bg1"/>
              </a:buClr>
              <a:defRPr b="0">
                <a:solidFill>
                  <a:schemeClr val="bg1"/>
                </a:solidFill>
                <a:latin typeface="Century Gothic" panose="020B0502020202020204" pitchFamily="34" charset="0"/>
                <a:cs typeface="Arial" panose="020B0604020202020204" pitchFamily="34" charset="0"/>
              </a:defRPr>
            </a:lvl4pPr>
            <a:lvl5pPr>
              <a:buClr>
                <a:schemeClr val="bg1"/>
              </a:buClr>
              <a:defRPr b="0">
                <a:solidFill>
                  <a:schemeClr val="bg1"/>
                </a:solidFill>
                <a:latin typeface="Century Gothic" panose="020B0502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3" name="Picture Placeholder 12"/>
          <p:cNvSpPr>
            <a:spLocks noGrp="1"/>
          </p:cNvSpPr>
          <p:nvPr>
            <p:ph type="pic" sz="quarter" idx="15"/>
          </p:nvPr>
        </p:nvSpPr>
        <p:spPr>
          <a:xfrm>
            <a:off x="4787900" y="1347614"/>
            <a:ext cx="4089400" cy="3095799"/>
          </a:xfrm>
          <a:prstGeom prst="rect">
            <a:avLst/>
          </a:prstGeom>
          <a:ln cap="sq">
            <a:noFill/>
          </a:ln>
        </p:spPr>
        <p:style>
          <a:lnRef idx="2">
            <a:schemeClr val="dk1"/>
          </a:lnRef>
          <a:fillRef idx="1">
            <a:schemeClr val="lt1"/>
          </a:fillRef>
          <a:effectRef idx="0">
            <a:schemeClr val="dk1"/>
          </a:effectRef>
          <a:fontRef idx="none"/>
        </p:style>
        <p:txBody>
          <a:bodyPr/>
          <a:lstStyle/>
          <a:p>
            <a:endParaRPr lang="en-GB" dirty="0"/>
          </a:p>
        </p:txBody>
      </p:sp>
      <p:pic>
        <p:nvPicPr>
          <p:cNvPr id="4" name="Picture 3"/>
          <p:cNvPicPr>
            <a:picLocks noChangeAspect="1"/>
          </p:cNvPicPr>
          <p:nvPr userDrawn="1"/>
        </p:nvPicPr>
        <p:blipFill>
          <a:blip r:embed="rId2"/>
          <a:stretch>
            <a:fillRect/>
          </a:stretch>
        </p:blipFill>
        <p:spPr>
          <a:xfrm>
            <a:off x="7089470" y="237433"/>
            <a:ext cx="2054530" cy="908383"/>
          </a:xfrm>
          <a:prstGeom prst="rect">
            <a:avLst/>
          </a:prstGeom>
        </p:spPr>
      </p:pic>
      <p:sp>
        <p:nvSpPr>
          <p:cNvPr id="7" name="Slide Number Placeholder 5"/>
          <p:cNvSpPr>
            <a:spLocks noGrp="1"/>
          </p:cNvSpPr>
          <p:nvPr>
            <p:ph type="sldNum" sz="quarter" idx="4"/>
          </p:nvPr>
        </p:nvSpPr>
        <p:spPr>
          <a:xfrm>
            <a:off x="8388424" y="4803998"/>
            <a:ext cx="489351" cy="339502"/>
          </a:xfrm>
          <a:prstGeom prst="rect">
            <a:avLst/>
          </a:prstGeom>
          <a:solidFill>
            <a:schemeClr val="accent3"/>
          </a:solidFill>
        </p:spPr>
        <p:txBody>
          <a:bodyPr vert="horz" lIns="91440" tIns="45720" rIns="91440" bIns="45720" rtlCol="0" anchor="ctr"/>
          <a:lstStyle>
            <a:lvl1pPr algn="ctr">
              <a:defRPr sz="1200">
                <a:solidFill>
                  <a:schemeClr val="tx1"/>
                </a:solidFill>
              </a:defRPr>
            </a:lvl1pPr>
          </a:lstStyle>
          <a:p>
            <a:fld id="{CAF9E0FF-B10D-4CDE-8E2F-7A238B99A7FE}" type="slidenum">
              <a:rPr lang="en-GB" smtClean="0"/>
              <a:pPr/>
              <a:t>‹Nr.›</a:t>
            </a:fld>
            <a:endParaRPr lang="en-GB" dirty="0"/>
          </a:p>
        </p:txBody>
      </p:sp>
    </p:spTree>
    <p:extLst>
      <p:ext uri="{BB962C8B-B14F-4D97-AF65-F5344CB8AC3E}">
        <p14:creationId xmlns:p14="http://schemas.microsoft.com/office/powerpoint/2010/main" val="1114919031"/>
      </p:ext>
    </p:extLst>
  </p:cSld>
  <p:clrMapOvr>
    <a:masterClrMapping/>
  </p:clrMapOvr>
  <p:transition spd="slow" advClick="0">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2" y="1960592"/>
            <a:ext cx="8229600" cy="857250"/>
          </a:xfrm>
        </p:spPr>
        <p:txBody>
          <a:bodyPr/>
          <a:lstStyle>
            <a:lvl1pPr algn="ctr">
              <a:defRPr/>
            </a:lvl1pPr>
          </a:lstStyle>
          <a:p>
            <a:r>
              <a:rPr lang="en-US" dirty="0"/>
              <a:t>THANK YOU!</a:t>
            </a:r>
            <a:endParaRPr lang="en-GB" dirty="0"/>
          </a:p>
        </p:txBody>
      </p:sp>
      <p:pic>
        <p:nvPicPr>
          <p:cNvPr id="6" name="Picture 5"/>
          <p:cNvPicPr>
            <a:picLocks noChangeAspect="1"/>
          </p:cNvPicPr>
          <p:nvPr userDrawn="1"/>
        </p:nvPicPr>
        <p:blipFill>
          <a:blip r:embed="rId2"/>
          <a:stretch>
            <a:fillRect/>
          </a:stretch>
        </p:blipFill>
        <p:spPr>
          <a:xfrm>
            <a:off x="97978" y="116632"/>
            <a:ext cx="2054530" cy="908383"/>
          </a:xfrm>
          <a:prstGeom prst="rect">
            <a:avLst/>
          </a:prstGeom>
        </p:spPr>
      </p:pic>
      <p:sp>
        <p:nvSpPr>
          <p:cNvPr id="7" name="TextBox 6"/>
          <p:cNvSpPr txBox="1"/>
          <p:nvPr userDrawn="1"/>
        </p:nvSpPr>
        <p:spPr>
          <a:xfrm>
            <a:off x="179512" y="4691633"/>
            <a:ext cx="945731" cy="230832"/>
          </a:xfrm>
          <a:prstGeom prst="rect">
            <a:avLst/>
          </a:prstGeom>
          <a:noFill/>
        </p:spPr>
        <p:txBody>
          <a:bodyPr wrap="square" rtlCol="0">
            <a:spAutoFit/>
          </a:bodyPr>
          <a:lstStyle/>
          <a:p>
            <a:r>
              <a:rPr lang="en-GB" sz="900" dirty="0">
                <a:latin typeface="Century Gothic" panose="020B0502020202020204" pitchFamily="34" charset="0"/>
              </a:rPr>
              <a:t>Local Host</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807" y="4610669"/>
            <a:ext cx="495288" cy="392760"/>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32240" y="4417071"/>
            <a:ext cx="627534" cy="627534"/>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45349" y="4417071"/>
            <a:ext cx="627534" cy="627534"/>
          </a:xfrm>
          <a:prstGeom prst="rect">
            <a:avLst/>
          </a:prstGeom>
        </p:spPr>
      </p:pic>
      <p:sp>
        <p:nvSpPr>
          <p:cNvPr id="11" name="TextBox 10"/>
          <p:cNvSpPr txBox="1"/>
          <p:nvPr userDrawn="1"/>
        </p:nvSpPr>
        <p:spPr>
          <a:xfrm>
            <a:off x="7812360" y="4587974"/>
            <a:ext cx="1152128" cy="338554"/>
          </a:xfrm>
          <a:prstGeom prst="rect">
            <a:avLst/>
          </a:prstGeom>
          <a:noFill/>
        </p:spPr>
        <p:txBody>
          <a:bodyPr wrap="square" rtlCol="0">
            <a:spAutoFit/>
          </a:bodyPr>
          <a:lstStyle/>
          <a:p>
            <a:r>
              <a:rPr lang="en-GB" sz="1600" b="1" dirty="0">
                <a:solidFill>
                  <a:schemeClr val="accent1"/>
                </a:solidFill>
              </a:rPr>
              <a:t>#UITP2019</a:t>
            </a:r>
          </a:p>
        </p:txBody>
      </p:sp>
    </p:spTree>
    <p:extLst>
      <p:ext uri="{BB962C8B-B14F-4D97-AF65-F5344CB8AC3E}">
        <p14:creationId xmlns:p14="http://schemas.microsoft.com/office/powerpoint/2010/main" val="1531930517"/>
      </p:ext>
    </p:extLst>
  </p:cSld>
  <p:clrMapOvr>
    <a:masterClrMapping/>
  </p:clrMapOvr>
  <p:transition spd="slow" advClick="0">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39600"/>
      </p:ext>
    </p:extLst>
  </p:cSld>
  <p:clrMapOvr>
    <a:masterClrMapping/>
  </p:clrMapOvr>
  <p:transition spd="slow" advClick="0">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83623" y="257203"/>
            <a:ext cx="7853222" cy="473248"/>
          </a:xfrm>
        </p:spPr>
        <p:txBody>
          <a:bodyPr/>
          <a:lstStyle>
            <a:lvl1pPr>
              <a:defRPr sz="3000">
                <a:solidFill>
                  <a:srgbClr val="004047"/>
                </a:solidFill>
                <a:latin typeface="Century Gothic" panose="020B0502020202020204" pitchFamily="34" charset="0"/>
              </a:defRPr>
            </a:lvl1pPr>
          </a:lstStyle>
          <a:p>
            <a:r>
              <a:rPr lang="fr-FR" dirty="0"/>
              <a:t>SLIDE title</a:t>
            </a:r>
          </a:p>
        </p:txBody>
      </p:sp>
      <p:sp>
        <p:nvSpPr>
          <p:cNvPr id="4" name="Espace réservé de la date 3"/>
          <p:cNvSpPr>
            <a:spLocks noGrp="1"/>
          </p:cNvSpPr>
          <p:nvPr>
            <p:ph type="dt" sz="half" idx="10"/>
          </p:nvPr>
        </p:nvSpPr>
        <p:spPr/>
        <p:txBody>
          <a:bodyPr/>
          <a:lstStyle/>
          <a:p>
            <a:fld id="{96D5B92D-65E4-4C16-8365-CD6538421114}" type="datetime1">
              <a:rPr lang="fr-FR" smtClean="0"/>
              <a:t>08/06/2019</a:t>
            </a:fld>
            <a:endParaRPr lang="fr-FR"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843" y="282697"/>
            <a:ext cx="448779" cy="422261"/>
          </a:xfrm>
          <a:prstGeom prst="rect">
            <a:avLst/>
          </a:prstGeom>
        </p:spPr>
      </p:pic>
      <p:sp>
        <p:nvSpPr>
          <p:cNvPr id="12" name="Espace réservé du contenu 2"/>
          <p:cNvSpPr>
            <a:spLocks noGrp="1"/>
          </p:cNvSpPr>
          <p:nvPr>
            <p:ph idx="1"/>
          </p:nvPr>
        </p:nvSpPr>
        <p:spPr>
          <a:xfrm>
            <a:off x="663677" y="1029597"/>
            <a:ext cx="8229600" cy="3667486"/>
          </a:xfrm>
          <a:prstGeom prst="rect">
            <a:avLst/>
          </a:prstGeom>
        </p:spPr>
        <p:txBody>
          <a:bodyPr/>
          <a:lstStyle>
            <a:lvl2pPr marL="557213" indent="-214313">
              <a:buClr>
                <a:schemeClr val="accent2"/>
              </a:buClr>
              <a:buSzPct val="100000"/>
              <a:buFont typeface="Arial" panose="020B0604020202020204" pitchFamily="34" charset="0"/>
              <a:buChar char="•"/>
              <a:defRPr baseline="0"/>
            </a:lvl2pPr>
            <a:lvl3pPr marL="857250" indent="-171450">
              <a:buClr>
                <a:schemeClr val="accent2"/>
              </a:buClr>
              <a:buSzPct val="50000"/>
              <a:buFont typeface="Courier New" panose="02070309020205020404" pitchFamily="49" charset="0"/>
              <a:buChar char="o"/>
              <a:defRPr/>
            </a:lvl3pPr>
            <a:lvl4pPr marL="1200150" indent="-17145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02469551"/>
      </p:ext>
    </p:extLst>
  </p:cSld>
  <p:clrMapOvr>
    <a:masterClrMapping/>
  </p:clrMapOvr>
  <p:extLst>
    <p:ext uri="{DCECCB84-F9BA-43D5-87BE-67443E8EF086}">
      <p15:sldGuideLst xmlns:p15="http://schemas.microsoft.com/office/powerpoint/2012/main">
        <p15:guide id="1" pos="619">
          <p15:clr>
            <a:srgbClr val="FBAE40"/>
          </p15:clr>
        </p15:guide>
        <p15:guide id="2" orient="horz" pos="9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88024" y="0"/>
            <a:ext cx="4392488" cy="51435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9" name="Text Placeholder 8"/>
          <p:cNvSpPr>
            <a:spLocks noGrp="1"/>
          </p:cNvSpPr>
          <p:nvPr>
            <p:ph type="body" sz="quarter" idx="10" hasCustomPrompt="1"/>
          </p:nvPr>
        </p:nvSpPr>
        <p:spPr>
          <a:xfrm>
            <a:off x="149224" y="1347788"/>
            <a:ext cx="4422775" cy="1079946"/>
          </a:xfrm>
        </p:spPr>
        <p:txBody>
          <a:bodyPr/>
          <a:lstStyle>
            <a:lvl1pPr>
              <a:defRPr sz="2400" b="1" baseline="0">
                <a:solidFill>
                  <a:schemeClr val="accent1"/>
                </a:solidFill>
              </a:defRPr>
            </a:lvl1pPr>
          </a:lstStyle>
          <a:p>
            <a:pPr lvl="0"/>
            <a:r>
              <a:rPr lang="en-US" dirty="0"/>
              <a:t>Presentation Title</a:t>
            </a:r>
            <a:endParaRPr lang="en-GB" dirty="0"/>
          </a:p>
        </p:txBody>
      </p:sp>
      <p:sp>
        <p:nvSpPr>
          <p:cNvPr id="11" name="Text Placeholder 10"/>
          <p:cNvSpPr>
            <a:spLocks noGrp="1"/>
          </p:cNvSpPr>
          <p:nvPr>
            <p:ph type="body" sz="quarter" idx="11" hasCustomPrompt="1"/>
          </p:nvPr>
        </p:nvSpPr>
        <p:spPr>
          <a:xfrm>
            <a:off x="149224" y="3366596"/>
            <a:ext cx="4423556" cy="1005354"/>
          </a:xfrm>
        </p:spPr>
        <p:txBody>
          <a:bodyPr/>
          <a:lstStyle>
            <a:lvl1pPr algn="l">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 job title and company </a:t>
            </a:r>
          </a:p>
        </p:txBody>
      </p:sp>
      <p:sp>
        <p:nvSpPr>
          <p:cNvPr id="10" name="Content Placeholder 9"/>
          <p:cNvSpPr>
            <a:spLocks noGrp="1"/>
          </p:cNvSpPr>
          <p:nvPr>
            <p:ph sz="quarter" idx="13" hasCustomPrompt="1"/>
          </p:nvPr>
        </p:nvSpPr>
        <p:spPr>
          <a:xfrm>
            <a:off x="2555799" y="259289"/>
            <a:ext cx="2016200" cy="936105"/>
          </a:xfrm>
        </p:spPr>
        <p:txBody>
          <a:bodyPr/>
          <a:lstStyle>
            <a:lvl1pPr marL="0" marR="0" indent="0" algn="l" defTabSz="914400" rtl="0" eaLnBrk="1" fontAlgn="auto" latinLnBrk="0" hangingPunct="1">
              <a:lnSpc>
                <a:spcPct val="110000"/>
              </a:lnSpc>
              <a:spcBef>
                <a:spcPts val="600"/>
              </a:spcBef>
              <a:spcAft>
                <a:spcPts val="0"/>
              </a:spcAft>
              <a:buClrTx/>
              <a:buSzTx/>
              <a:buFontTx/>
              <a:buNone/>
              <a:tabLst/>
              <a:defRPr/>
            </a:lvl1pPr>
          </a:lstStyle>
          <a:p>
            <a:pPr marL="0" marR="0" lvl="0" indent="0" algn="l" defTabSz="914400" rtl="0" eaLnBrk="1" fontAlgn="auto" latinLnBrk="0" hangingPunct="1">
              <a:lnSpc>
                <a:spcPct val="110000"/>
              </a:lnSpc>
              <a:spcBef>
                <a:spcPts val="600"/>
              </a:spcBef>
              <a:spcAft>
                <a:spcPts val="0"/>
              </a:spcAft>
              <a:buClrTx/>
              <a:buSzTx/>
              <a:buFontTx/>
              <a:buNone/>
              <a:tabLst/>
              <a:defRPr/>
            </a:pPr>
            <a:r>
              <a:rPr lang="en-GB" dirty="0"/>
              <a:t>Logo of speakers company</a:t>
            </a:r>
          </a:p>
          <a:p>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07379"/>
            <a:ext cx="2016224" cy="801413"/>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19243" r="21625"/>
          <a:stretch/>
        </p:blipFill>
        <p:spPr>
          <a:xfrm>
            <a:off x="4788024" y="0"/>
            <a:ext cx="4392488" cy="5143500"/>
          </a:xfrm>
          <a:prstGeom prst="rect">
            <a:avLst/>
          </a:prstGeom>
        </p:spPr>
      </p:pic>
    </p:spTree>
    <p:extLst>
      <p:ext uri="{BB962C8B-B14F-4D97-AF65-F5344CB8AC3E}">
        <p14:creationId xmlns:p14="http://schemas.microsoft.com/office/powerpoint/2010/main" val="2083503025"/>
      </p:ext>
    </p:extLst>
  </p:cSld>
  <p:clrMapOvr>
    <a:masterClrMapping/>
  </p:clrMapOvr>
  <p:transition spd="slow"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49224" y="1347788"/>
            <a:ext cx="4422775" cy="1079946"/>
          </a:xfrm>
        </p:spPr>
        <p:txBody>
          <a:bodyPr/>
          <a:lstStyle>
            <a:lvl1pPr>
              <a:defRPr sz="2400" b="1" baseline="0">
                <a:solidFill>
                  <a:schemeClr val="accent1"/>
                </a:solidFill>
              </a:defRPr>
            </a:lvl1pPr>
          </a:lstStyle>
          <a:p>
            <a:pPr lvl="0"/>
            <a:r>
              <a:rPr lang="en-US" dirty="0"/>
              <a:t>Presentation Title</a:t>
            </a:r>
            <a:endParaRPr lang="en-GB" dirty="0"/>
          </a:p>
        </p:txBody>
      </p:sp>
      <p:sp>
        <p:nvSpPr>
          <p:cNvPr id="11" name="Text Placeholder 10"/>
          <p:cNvSpPr>
            <a:spLocks noGrp="1"/>
          </p:cNvSpPr>
          <p:nvPr>
            <p:ph type="body" sz="quarter" idx="11" hasCustomPrompt="1"/>
          </p:nvPr>
        </p:nvSpPr>
        <p:spPr>
          <a:xfrm>
            <a:off x="149224" y="3366596"/>
            <a:ext cx="4423556" cy="1005354"/>
          </a:xfrm>
        </p:spPr>
        <p:txBody>
          <a:bodyPr/>
          <a:lstStyle>
            <a:lvl1pPr algn="l">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 job title and company </a:t>
            </a:r>
          </a:p>
        </p:txBody>
      </p:sp>
      <p:sp>
        <p:nvSpPr>
          <p:cNvPr id="10" name="Content Placeholder 9"/>
          <p:cNvSpPr>
            <a:spLocks noGrp="1"/>
          </p:cNvSpPr>
          <p:nvPr>
            <p:ph sz="quarter" idx="13" hasCustomPrompt="1"/>
          </p:nvPr>
        </p:nvSpPr>
        <p:spPr>
          <a:xfrm>
            <a:off x="2555799" y="259289"/>
            <a:ext cx="2016200" cy="936105"/>
          </a:xfrm>
        </p:spPr>
        <p:txBody>
          <a:bodyPr/>
          <a:lstStyle>
            <a:lvl1pPr marL="0" marR="0" indent="0" algn="l" defTabSz="914400" rtl="0" eaLnBrk="1" fontAlgn="auto" latinLnBrk="0" hangingPunct="1">
              <a:lnSpc>
                <a:spcPct val="110000"/>
              </a:lnSpc>
              <a:spcBef>
                <a:spcPts val="600"/>
              </a:spcBef>
              <a:spcAft>
                <a:spcPts val="0"/>
              </a:spcAft>
              <a:buClrTx/>
              <a:buSzTx/>
              <a:buFontTx/>
              <a:buNone/>
              <a:tabLst/>
              <a:defRPr/>
            </a:lvl1pPr>
          </a:lstStyle>
          <a:p>
            <a:pPr marL="0" marR="0" lvl="0" indent="0" algn="l" defTabSz="914400" rtl="0" eaLnBrk="1" fontAlgn="auto" latinLnBrk="0" hangingPunct="1">
              <a:lnSpc>
                <a:spcPct val="110000"/>
              </a:lnSpc>
              <a:spcBef>
                <a:spcPts val="600"/>
              </a:spcBef>
              <a:spcAft>
                <a:spcPts val="0"/>
              </a:spcAft>
              <a:buClrTx/>
              <a:buSzTx/>
              <a:buFontTx/>
              <a:buNone/>
              <a:tabLst/>
              <a:defRPr/>
            </a:pPr>
            <a:r>
              <a:rPr lang="en-GB" dirty="0"/>
              <a:t>Logo of speakers company</a:t>
            </a:r>
          </a:p>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07379"/>
            <a:ext cx="2016224" cy="801413"/>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20452" r="20983"/>
          <a:stretch/>
        </p:blipFill>
        <p:spPr>
          <a:xfrm>
            <a:off x="4716016" y="-20538"/>
            <a:ext cx="4536504" cy="5164038"/>
          </a:xfrm>
          <a:prstGeom prst="rect">
            <a:avLst/>
          </a:prstGeom>
        </p:spPr>
      </p:pic>
    </p:spTree>
    <p:extLst>
      <p:ext uri="{BB962C8B-B14F-4D97-AF65-F5344CB8AC3E}">
        <p14:creationId xmlns:p14="http://schemas.microsoft.com/office/powerpoint/2010/main" val="4126751789"/>
      </p:ext>
    </p:extLst>
  </p:cSld>
  <p:clrMapOvr>
    <a:masterClrMapping/>
  </p:clrMapOvr>
  <p:transition spd="slow" advClick="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2546"/>
            <a:ext cx="9144000" cy="5236046"/>
          </a:xfrm>
          <a:prstGeom prst="rect">
            <a:avLst/>
          </a:prstGeom>
        </p:spPr>
      </p:pic>
      <p:sp>
        <p:nvSpPr>
          <p:cNvPr id="7"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1626310226"/>
      </p:ext>
    </p:extLst>
  </p:cSld>
  <p:clrMapOvr>
    <a:masterClrMapping/>
  </p:clrMapOvr>
  <p:transition spd="slow" advClick="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or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472608"/>
          </a:xfrm>
          <a:prstGeom prst="rect">
            <a:avLst/>
          </a:prstGeom>
        </p:spPr>
      </p:pic>
      <p:sp>
        <p:nvSpPr>
          <p:cNvPr id="4"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GB" dirty="0"/>
              <a:t>Section Title</a:t>
            </a:r>
          </a:p>
        </p:txBody>
      </p:sp>
    </p:spTree>
    <p:extLst>
      <p:ext uri="{BB962C8B-B14F-4D97-AF65-F5344CB8AC3E}">
        <p14:creationId xmlns:p14="http://schemas.microsoft.com/office/powerpoint/2010/main" val="3683081234"/>
      </p:ext>
    </p:extLst>
  </p:cSld>
  <p:clrMapOvr>
    <a:masterClrMapping/>
  </p:clrMapOvr>
  <p:transition spd="slow" advClick="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or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80578"/>
            <a:ext cx="9143999" cy="6028714"/>
          </a:xfrm>
          <a:prstGeom prst="rect">
            <a:avLst/>
          </a:prstGeom>
        </p:spPr>
      </p:pic>
      <p:sp>
        <p:nvSpPr>
          <p:cNvPr id="4"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2286101105"/>
      </p:ext>
    </p:extLst>
  </p:cSld>
  <p:clrMapOvr>
    <a:masterClrMapping/>
  </p:clrMapOvr>
  <p:transition spd="slow"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or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3" y="-380578"/>
            <a:ext cx="9150203" cy="6100722"/>
          </a:xfrm>
          <a:prstGeom prst="rect">
            <a:avLst/>
          </a:prstGeom>
        </p:spPr>
      </p:pic>
      <p:sp>
        <p:nvSpPr>
          <p:cNvPr id="2"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1146819865"/>
      </p:ext>
    </p:extLst>
  </p:cSld>
  <p:clrMapOvr>
    <a:masterClrMapping/>
  </p:clrMapOvr>
  <p:transition spd="slow" advClick="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or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0578"/>
            <a:ext cx="9138078" cy="6327532"/>
          </a:xfrm>
          <a:prstGeom prst="rect">
            <a:avLst/>
          </a:prstGeom>
        </p:spPr>
      </p:pic>
      <p:sp>
        <p:nvSpPr>
          <p:cNvPr id="5"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1688415001"/>
      </p:ext>
    </p:extLst>
  </p:cSld>
  <p:clrMapOvr>
    <a:masterClrMapping/>
  </p:clrMapOvr>
  <p:transition spd="slow" advClick="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arator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2838"/>
            <a:ext cx="9138078" cy="6092052"/>
          </a:xfrm>
          <a:prstGeom prst="rect">
            <a:avLst/>
          </a:prstGeom>
        </p:spPr>
      </p:pic>
      <p:sp>
        <p:nvSpPr>
          <p:cNvPr id="5" name="Title 1"/>
          <p:cNvSpPr>
            <a:spLocks noGrp="1"/>
          </p:cNvSpPr>
          <p:nvPr>
            <p:ph type="title" hasCustomPrompt="1"/>
          </p:nvPr>
        </p:nvSpPr>
        <p:spPr>
          <a:xfrm>
            <a:off x="539552" y="699542"/>
            <a:ext cx="3826768" cy="997620"/>
          </a:xfrm>
          <a:solidFill>
            <a:srgbClr val="000000">
              <a:alpha val="10196"/>
            </a:srgbClr>
          </a:solidFill>
        </p:spPr>
        <p:txBody>
          <a:bodyPr anchor="t"/>
          <a:lstStyle>
            <a:lvl1pPr>
              <a:defRPr sz="2800" cap="none" baseline="0">
                <a:solidFill>
                  <a:schemeClr val="bg1"/>
                </a:solidFill>
              </a:defRPr>
            </a:lvl1pPr>
          </a:lstStyle>
          <a:p>
            <a:r>
              <a:rPr lang="en-GB" dirty="0"/>
              <a:t>Section Title</a:t>
            </a:r>
          </a:p>
        </p:txBody>
      </p:sp>
    </p:spTree>
    <p:extLst>
      <p:ext uri="{BB962C8B-B14F-4D97-AF65-F5344CB8AC3E}">
        <p14:creationId xmlns:p14="http://schemas.microsoft.com/office/powerpoint/2010/main" val="757793027"/>
      </p:ext>
    </p:extLst>
  </p:cSld>
  <p:clrMapOvr>
    <a:masterClrMapping/>
  </p:clrMapOvr>
  <p:transition spd="slow" advClick="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fr-FR" dirty="0"/>
              <a:t>Modifiez les styles du texte du masque</a:t>
            </a:r>
          </a:p>
          <a:p>
            <a:pPr lvl="1"/>
            <a:r>
              <a:rPr lang="fr-FR" dirty="0"/>
              <a:t>Premier niveau</a:t>
            </a:r>
          </a:p>
          <a:p>
            <a:pPr lvl="2"/>
            <a:r>
              <a:rPr lang="fr-FR" dirty="0"/>
              <a:t>Deuxième niveau</a:t>
            </a:r>
          </a:p>
          <a:p>
            <a:pPr lvl="3"/>
            <a:r>
              <a:rPr lang="fr-FR" dirty="0"/>
              <a:t>Troisième niveau</a:t>
            </a:r>
          </a:p>
          <a:p>
            <a:pPr lvl="4"/>
            <a:r>
              <a:rPr lang="fr-FR" dirty="0"/>
              <a:t>Quatrième niveau</a:t>
            </a:r>
            <a:endParaRPr lang="fr-CA"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AF9E0FF-B10D-4CDE-8E2F-7A238B99A7FE}" type="slidenum">
              <a:rPr lang="en-GB" smtClean="0"/>
              <a:t>‹Nr.›</a:t>
            </a:fld>
            <a:endParaRPr lang="en-GB"/>
          </a:p>
        </p:txBody>
      </p:sp>
    </p:spTree>
    <p:extLst>
      <p:ext uri="{BB962C8B-B14F-4D97-AF65-F5344CB8AC3E}">
        <p14:creationId xmlns:p14="http://schemas.microsoft.com/office/powerpoint/2010/main" val="26113234"/>
      </p:ext>
    </p:extLst>
  </p:cSld>
  <p:clrMap bg1="lt1" tx1="dk1" bg2="lt2" tx2="dk2" accent1="accent1" accent2="accent2" accent3="accent3" accent4="accent4" accent5="accent5" accent6="accent6" hlink="hlink" folHlink="folHlink"/>
  <p:sldLayoutIdLst>
    <p:sldLayoutId id="2147483725" r:id="rId1"/>
    <p:sldLayoutId id="2147483734" r:id="rId2"/>
    <p:sldLayoutId id="2147483735" r:id="rId3"/>
    <p:sldLayoutId id="2147483726" r:id="rId4"/>
    <p:sldLayoutId id="2147483727" r:id="rId5"/>
    <p:sldLayoutId id="2147483728" r:id="rId6"/>
    <p:sldLayoutId id="2147483729" r:id="rId7"/>
    <p:sldLayoutId id="2147483730" r:id="rId8"/>
    <p:sldLayoutId id="2147483731" r:id="rId9"/>
    <p:sldLayoutId id="2147483732" r:id="rId10"/>
    <p:sldLayoutId id="2147483712" r:id="rId11"/>
    <p:sldLayoutId id="2147483724" r:id="rId12"/>
    <p:sldLayoutId id="2147483715" r:id="rId13"/>
    <p:sldLayoutId id="2147483716" r:id="rId14"/>
    <p:sldLayoutId id="2147483718" r:id="rId15"/>
    <p:sldLayoutId id="2147483733" r:id="rId16"/>
    <p:sldLayoutId id="2147483697" r:id="rId17"/>
    <p:sldLayoutId id="2147483736" r:id="rId18"/>
  </p:sldLayoutIdLst>
  <p:transition spd="slow" advClick="0">
    <p:wipe dir="r"/>
  </p:transition>
  <p:hf hdr="0" ftr="0" dt="0"/>
  <p:txStyles>
    <p:titleStyle>
      <a:lvl1pPr algn="l" defTabSz="914400" rtl="0" eaLnBrk="1" latinLnBrk="0" hangingPunct="1">
        <a:lnSpc>
          <a:spcPts val="3700"/>
        </a:lnSpc>
        <a:spcBef>
          <a:spcPct val="0"/>
        </a:spcBef>
        <a:buNone/>
        <a:defRPr sz="3400" b="1" i="0" kern="1200" cap="all"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buFontTx/>
        <a:buNone/>
        <a:defRPr sz="1700" kern="1200" baseline="0">
          <a:solidFill>
            <a:srgbClr val="184249"/>
          </a:solidFill>
          <a:latin typeface="+mn-lt"/>
          <a:ea typeface="+mn-ea"/>
          <a:cs typeface="+mn-cs"/>
        </a:defRPr>
      </a:lvl1pPr>
      <a:lvl2pPr marL="742950" indent="-285750" algn="l" defTabSz="914400" rtl="0" eaLnBrk="1" latinLnBrk="0" hangingPunct="1">
        <a:lnSpc>
          <a:spcPts val="1750"/>
        </a:lnSpc>
        <a:spcBef>
          <a:spcPts val="600"/>
        </a:spcBef>
        <a:buClr>
          <a:schemeClr val="tx1"/>
        </a:buClr>
        <a:buFont typeface="Arial" pitchFamily="34" charset="0"/>
        <a:buChar char="•"/>
        <a:defRPr sz="1700" kern="1200" baseline="0">
          <a:solidFill>
            <a:srgbClr val="184249"/>
          </a:solidFill>
          <a:latin typeface="+mn-lt"/>
          <a:ea typeface="+mn-ea"/>
          <a:cs typeface="+mn-cs"/>
        </a:defRPr>
      </a:lvl2pPr>
      <a:lvl3pPr marL="1143000" indent="-228600" algn="l" defTabSz="914400" rtl="0" eaLnBrk="1" latinLnBrk="0" hangingPunct="1">
        <a:lnSpc>
          <a:spcPts val="1750"/>
        </a:lnSpc>
        <a:spcBef>
          <a:spcPts val="600"/>
        </a:spcBef>
        <a:buClr>
          <a:schemeClr val="tx1"/>
        </a:buClr>
        <a:buFont typeface="Arial" pitchFamily="34" charset="0"/>
        <a:buChar char="•"/>
        <a:defRPr sz="1600" kern="1200" baseline="0">
          <a:solidFill>
            <a:srgbClr val="184249"/>
          </a:solidFill>
          <a:latin typeface="+mn-lt"/>
          <a:ea typeface="+mn-ea"/>
          <a:cs typeface="+mn-cs"/>
        </a:defRPr>
      </a:lvl3pPr>
      <a:lvl4pPr marL="1600200" indent="-228600" algn="l" defTabSz="914400" rtl="0" eaLnBrk="1" latinLnBrk="0" hangingPunct="1">
        <a:lnSpc>
          <a:spcPts val="1750"/>
        </a:lnSpc>
        <a:spcBef>
          <a:spcPts val="600"/>
        </a:spcBef>
        <a:buClr>
          <a:schemeClr val="tx1"/>
        </a:buClr>
        <a:buFont typeface="Arial" pitchFamily="34" charset="0"/>
        <a:buChar char="•"/>
        <a:defRPr sz="1500" kern="1200" baseline="0">
          <a:solidFill>
            <a:srgbClr val="184249"/>
          </a:solidFill>
          <a:latin typeface="+mn-lt"/>
          <a:ea typeface="+mn-ea"/>
          <a:cs typeface="+mn-cs"/>
        </a:defRPr>
      </a:lvl4pPr>
      <a:lvl5pPr marL="2057400" indent="-228600" algn="l" defTabSz="914400" rtl="0" eaLnBrk="1" latinLnBrk="0" hangingPunct="1">
        <a:lnSpc>
          <a:spcPts val="1750"/>
        </a:lnSpc>
        <a:spcBef>
          <a:spcPts val="600"/>
        </a:spcBef>
        <a:buClr>
          <a:schemeClr val="tx1"/>
        </a:buClr>
        <a:buFont typeface="Arial" pitchFamily="34" charset="0"/>
        <a:buChar char="•"/>
        <a:defRPr sz="1400" kern="1200" baseline="0">
          <a:solidFill>
            <a:srgbClr val="18424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GB" sz="3200" dirty="0"/>
              <a:t>Ready for </a:t>
            </a:r>
            <a:r>
              <a:rPr lang="en-GB" sz="3200" dirty="0" err="1"/>
              <a:t>MaaS</a:t>
            </a:r>
            <a:r>
              <a:rPr lang="en-GB" sz="3200" dirty="0"/>
              <a:t>? </a:t>
            </a:r>
          </a:p>
          <a:p>
            <a:r>
              <a:rPr lang="en-GB" dirty="0"/>
              <a:t>Easier mobility for citizens and better data for cities</a:t>
            </a:r>
          </a:p>
        </p:txBody>
      </p:sp>
      <p:pic>
        <p:nvPicPr>
          <p:cNvPr id="5" name="Picture 4" descr="Image associé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46" t="22427" r="19070" b="22315"/>
          <a:stretch/>
        </p:blipFill>
        <p:spPr bwMode="auto">
          <a:xfrm>
            <a:off x="251520" y="4514877"/>
            <a:ext cx="288032" cy="2443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4515966"/>
            <a:ext cx="3168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r>
              <a:rPr lang="en-US" sz="1400" dirty="0" err="1"/>
              <a:t>TwitterAccount</a:t>
            </a:r>
            <a:endParaRPr lang="en-US" sz="1400" dirty="0"/>
          </a:p>
        </p:txBody>
      </p:sp>
      <p:sp>
        <p:nvSpPr>
          <p:cNvPr id="2" name="Text Placeholder 1"/>
          <p:cNvSpPr>
            <a:spLocks noGrp="1"/>
          </p:cNvSpPr>
          <p:nvPr>
            <p:ph type="body" sz="quarter" idx="11"/>
          </p:nvPr>
        </p:nvSpPr>
        <p:spPr/>
        <p:txBody>
          <a:bodyPr/>
          <a:lstStyle/>
          <a:p>
            <a:r>
              <a:rPr lang="en-US" b="1" dirty="0"/>
              <a:t>Martin Röhrleef</a:t>
            </a:r>
          </a:p>
          <a:p>
            <a:r>
              <a:rPr lang="en-US" dirty="0"/>
              <a:t>ÜSTRA </a:t>
            </a:r>
            <a:r>
              <a:rPr lang="en-US" dirty="0" err="1"/>
              <a:t>Hannoversche</a:t>
            </a:r>
            <a:r>
              <a:rPr lang="en-US" dirty="0"/>
              <a:t> </a:t>
            </a:r>
            <a:r>
              <a:rPr lang="en-US" dirty="0" err="1"/>
              <a:t>Verkehrsbetriebe</a:t>
            </a:r>
            <a:r>
              <a:rPr lang="en-US" dirty="0"/>
              <a:t> AG</a:t>
            </a:r>
          </a:p>
          <a:p>
            <a:r>
              <a:rPr lang="en-US" dirty="0"/>
              <a:t>Head of Mobility Innovation</a:t>
            </a:r>
          </a:p>
          <a:p>
            <a:endParaRPr lang="en-US" dirty="0"/>
          </a:p>
        </p:txBody>
      </p:sp>
    </p:spTree>
    <p:extLst>
      <p:ext uri="{BB962C8B-B14F-4D97-AF65-F5344CB8AC3E}">
        <p14:creationId xmlns:p14="http://schemas.microsoft.com/office/powerpoint/2010/main" val="3508560047"/>
      </p:ext>
    </p:extLst>
  </p:cSld>
  <p:clrMapOvr>
    <a:masterClrMapping/>
  </p:clrMapOvr>
  <p:transition spd="slow" advClick="0">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57175" indent="-257175">
              <a:lnSpc>
                <a:spcPct val="150000"/>
              </a:lnSpc>
              <a:buFont typeface="Arial" panose="020B0604020202020204" pitchFamily="34" charset="0"/>
              <a:buChar char="•"/>
            </a:pPr>
            <a:r>
              <a:rPr lang="fr-BE" dirty="0" err="1"/>
              <a:t>MaaS</a:t>
            </a:r>
            <a:r>
              <a:rPr lang="fr-BE" dirty="0"/>
              <a:t> </a:t>
            </a:r>
            <a:r>
              <a:rPr lang="fr-BE" dirty="0" err="1"/>
              <a:t>will</a:t>
            </a:r>
            <a:r>
              <a:rPr lang="fr-BE" dirty="0"/>
              <a:t> </a:t>
            </a:r>
            <a:r>
              <a:rPr lang="fr-BE" dirty="0" err="1"/>
              <a:t>become</a:t>
            </a:r>
            <a:r>
              <a:rPr lang="fr-BE" dirty="0"/>
              <a:t> </a:t>
            </a:r>
            <a:r>
              <a:rPr lang="fr-BE" b="1" dirty="0"/>
              <a:t>the future business model</a:t>
            </a:r>
            <a:r>
              <a:rPr lang="fr-BE" dirty="0"/>
              <a:t> in transportation</a:t>
            </a:r>
          </a:p>
          <a:p>
            <a:pPr marL="257175" indent="-257175">
              <a:lnSpc>
                <a:spcPct val="150000"/>
              </a:lnSpc>
              <a:spcBef>
                <a:spcPts val="0"/>
              </a:spcBef>
              <a:buFont typeface="Arial" panose="020B0604020202020204" pitchFamily="34" charset="0"/>
              <a:buChar char="•"/>
            </a:pPr>
            <a:r>
              <a:rPr lang="fr-BE" dirty="0"/>
              <a:t>MaaS can </a:t>
            </a:r>
            <a:r>
              <a:rPr lang="fr-BE" dirty="0" err="1"/>
              <a:t>be</a:t>
            </a:r>
            <a:r>
              <a:rPr lang="fr-BE" dirty="0"/>
              <a:t> a </a:t>
            </a:r>
            <a:r>
              <a:rPr lang="fr-BE" b="1" dirty="0" err="1"/>
              <a:t>brilliant</a:t>
            </a:r>
            <a:r>
              <a:rPr lang="fr-BE" b="1" dirty="0"/>
              <a:t> </a:t>
            </a:r>
            <a:r>
              <a:rPr lang="fr-BE" b="1" dirty="0" err="1"/>
              <a:t>tool</a:t>
            </a:r>
            <a:r>
              <a:rPr lang="fr-BE" b="1" dirty="0"/>
              <a:t> for more </a:t>
            </a:r>
            <a:r>
              <a:rPr lang="fr-BE" b="1" dirty="0" err="1"/>
              <a:t>sustainable</a:t>
            </a:r>
            <a:r>
              <a:rPr lang="fr-BE" b="1" dirty="0"/>
              <a:t> </a:t>
            </a:r>
            <a:r>
              <a:rPr lang="fr-BE" b="1" dirty="0" err="1"/>
              <a:t>mobility</a:t>
            </a:r>
            <a:r>
              <a:rPr lang="fr-BE" dirty="0"/>
              <a:t> </a:t>
            </a:r>
            <a:br>
              <a:rPr lang="fr-BE" dirty="0"/>
            </a:br>
            <a:r>
              <a:rPr lang="fr-BE" dirty="0"/>
              <a:t>- if </a:t>
            </a:r>
            <a:r>
              <a:rPr lang="fr-BE" dirty="0" err="1"/>
              <a:t>deployed</a:t>
            </a:r>
            <a:r>
              <a:rPr lang="fr-BE" dirty="0"/>
              <a:t> </a:t>
            </a:r>
            <a:r>
              <a:rPr lang="fr-BE" dirty="0" err="1"/>
              <a:t>around</a:t>
            </a:r>
            <a:r>
              <a:rPr lang="fr-BE" dirty="0"/>
              <a:t> mass public transport &amp; active modes</a:t>
            </a:r>
          </a:p>
          <a:p>
            <a:pPr marL="257175" indent="-257175">
              <a:buFont typeface="Arial" panose="020B0604020202020204" pitchFamily="34" charset="0"/>
              <a:buChar char="•"/>
            </a:pPr>
            <a:r>
              <a:rPr lang="fr-BE" b="1" dirty="0" err="1"/>
              <a:t>Different</a:t>
            </a:r>
            <a:r>
              <a:rPr lang="fr-BE" b="1" dirty="0"/>
              <a:t> </a:t>
            </a:r>
            <a:r>
              <a:rPr lang="fr-BE" b="1" dirty="0" err="1"/>
              <a:t>approaches</a:t>
            </a:r>
            <a:r>
              <a:rPr lang="fr-BE" dirty="0"/>
              <a:t> possible</a:t>
            </a:r>
          </a:p>
          <a:p>
            <a:pPr marL="257175" indent="-257175">
              <a:buFont typeface="Arial" panose="020B0604020202020204" pitchFamily="34" charset="0"/>
              <a:buChar char="•"/>
            </a:pPr>
            <a:endParaRPr lang="fr-BE" dirty="0"/>
          </a:p>
          <a:p>
            <a:pPr marL="257175" indent="-257175">
              <a:buFont typeface="Arial" panose="020B0604020202020204" pitchFamily="34" charset="0"/>
              <a:buChar char="•"/>
            </a:pPr>
            <a:endParaRPr lang="fr-BE" dirty="0"/>
          </a:p>
        </p:txBody>
      </p:sp>
      <p:sp>
        <p:nvSpPr>
          <p:cNvPr id="2" name="Title 1"/>
          <p:cNvSpPr>
            <a:spLocks noGrp="1"/>
          </p:cNvSpPr>
          <p:nvPr>
            <p:ph type="title"/>
          </p:nvPr>
        </p:nvSpPr>
        <p:spPr/>
        <p:txBody>
          <a:bodyPr/>
          <a:lstStyle/>
          <a:p>
            <a:r>
              <a:rPr lang="fr-BE" dirty="0"/>
              <a:t>Conclusion</a:t>
            </a:r>
            <a:endParaRPr lang="en-US" dirty="0"/>
          </a:p>
        </p:txBody>
      </p:sp>
      <p:sp>
        <p:nvSpPr>
          <p:cNvPr id="5" name="Rectangle 4"/>
          <p:cNvSpPr/>
          <p:nvPr/>
        </p:nvSpPr>
        <p:spPr>
          <a:xfrm>
            <a:off x="923649" y="3484591"/>
            <a:ext cx="7142665" cy="89911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latin typeface="+mj-lt"/>
              </a:rPr>
              <a:t>Let’s make sure MaaS is the desired tool that cities can use to build a more sustainable future!</a:t>
            </a:r>
          </a:p>
          <a:p>
            <a:pPr algn="ctr"/>
            <a:endParaRPr lang="en-US" sz="1350" dirty="0">
              <a:solidFill>
                <a:prstClr val="white"/>
              </a:solidFill>
            </a:endParaRPr>
          </a:p>
        </p:txBody>
      </p:sp>
    </p:spTree>
    <p:extLst>
      <p:ext uri="{BB962C8B-B14F-4D97-AF65-F5344CB8AC3E}">
        <p14:creationId xmlns:p14="http://schemas.microsoft.com/office/powerpoint/2010/main" val="153842727"/>
      </p:ext>
    </p:extLst>
  </p:cSld>
  <p:clrMapOvr>
    <a:masterClrMapping/>
  </p:clrMapOvr>
  <p:transition spd="slow" advClick="0">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25000"/>
              </a:lnSpc>
              <a:spcBef>
                <a:spcPts val="900"/>
              </a:spcBef>
              <a:spcAft>
                <a:spcPts val="900"/>
              </a:spcAft>
            </a:pPr>
            <a:r>
              <a:rPr lang="en-US" sz="2400" dirty="0">
                <a:solidFill>
                  <a:srgbClr val="DF6532"/>
                </a:solidFill>
                <a:latin typeface="Century Gothic" panose="020B0502020202020204" pitchFamily="34" charset="0"/>
                <a:cs typeface="Times New Roman" panose="02020603050405020304" pitchFamily="18" charset="0"/>
              </a:rPr>
              <a:t>Setting up successful MaaS solutions </a:t>
            </a:r>
          </a:p>
          <a:p>
            <a:pPr marL="257175" indent="-257175" algn="just">
              <a:lnSpc>
                <a:spcPct val="115000"/>
              </a:lnSpc>
              <a:spcBef>
                <a:spcPts val="900"/>
              </a:spcBef>
              <a:buFont typeface="Symbol" panose="05050102010706020507" pitchFamily="18" charset="2"/>
              <a:buChar char=""/>
            </a:pPr>
            <a:r>
              <a:rPr lang="en-US" sz="165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Start to build the eco-system</a:t>
            </a:r>
            <a:endParaRPr lang="en-US" sz="1650" b="1" dirty="0">
              <a:solidFill>
                <a:srgbClr val="003237"/>
              </a:solidFill>
              <a:latin typeface="Century Gothic" panose="020B050202020202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Symbol" panose="05050102010706020507" pitchFamily="18" charset="2"/>
              <a:buChar char=""/>
            </a:pPr>
            <a:r>
              <a:rPr lang="en-US" sz="1650"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Ensure </a:t>
            </a:r>
            <a:r>
              <a:rPr lang="en-US" sz="1650" b="1"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public transport and active mobility options are at the </a:t>
            </a:r>
            <a:r>
              <a:rPr lang="en-US" sz="1650" b="1" dirty="0" err="1">
                <a:solidFill>
                  <a:srgbClr val="003237"/>
                </a:solidFill>
                <a:latin typeface="Century Gothic" panose="020B0502020202020204" pitchFamily="34" charset="0"/>
                <a:ea typeface="Calibri" panose="020F0502020204030204" pitchFamily="34" charset="0"/>
                <a:cs typeface="Times New Roman" panose="02020603050405020304" pitchFamily="18" charset="0"/>
              </a:rPr>
              <a:t>centre</a:t>
            </a:r>
            <a:r>
              <a:rPr lang="en-US" sz="1650"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 of any </a:t>
            </a:r>
            <a:r>
              <a:rPr lang="en-US" sz="1650" dirty="0" err="1">
                <a:solidFill>
                  <a:srgbClr val="003237"/>
                </a:solidFill>
                <a:latin typeface="Century Gothic" panose="020B0502020202020204" pitchFamily="34" charset="0"/>
                <a:ea typeface="Calibri" panose="020F0502020204030204" pitchFamily="34" charset="0"/>
                <a:cs typeface="Times New Roman" panose="02020603050405020304" pitchFamily="18" charset="0"/>
              </a:rPr>
              <a:t>MaaS</a:t>
            </a:r>
            <a:r>
              <a:rPr lang="en-US" sz="1650"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 solution</a:t>
            </a:r>
          </a:p>
          <a:p>
            <a:pPr marL="257175" indent="-257175" algn="just">
              <a:lnSpc>
                <a:spcPct val="115000"/>
              </a:lnSpc>
              <a:buFont typeface="Symbol" panose="05050102010706020507" pitchFamily="18" charset="2"/>
              <a:buChar char=""/>
            </a:pPr>
            <a:r>
              <a:rPr lang="en-US" sz="165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Care about </a:t>
            </a:r>
            <a:r>
              <a:rPr lang="en-US" sz="165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data reciprocity &amp; data protection</a:t>
            </a:r>
          </a:p>
          <a:p>
            <a:pPr marL="257175" indent="-257175" algn="just">
              <a:buFont typeface="Symbol" panose="05050102010706020507" pitchFamily="18" charset="2"/>
              <a:buChar char=""/>
            </a:pPr>
            <a:r>
              <a:rPr lang="en-US" sz="1650" b="1" dirty="0">
                <a:solidFill>
                  <a:srgbClr val="000000"/>
                </a:solidFill>
                <a:latin typeface="Century Gothic" panose="020B0502020202020204" pitchFamily="34" charset="0"/>
                <a:cs typeface="Times New Roman" panose="02020603050405020304" pitchFamily="18" charset="0"/>
              </a:rPr>
              <a:t>Make use of the data</a:t>
            </a:r>
            <a:r>
              <a:rPr lang="en-US" sz="1650" dirty="0">
                <a:solidFill>
                  <a:srgbClr val="000000"/>
                </a:solidFill>
                <a:latin typeface="Century Gothic" panose="020B0502020202020204" pitchFamily="34" charset="0"/>
                <a:cs typeface="Times New Roman" panose="02020603050405020304" pitchFamily="18" charset="0"/>
              </a:rPr>
              <a:t> to optimize the urban mobility offer </a:t>
            </a:r>
          </a:p>
          <a:p>
            <a:pPr marL="257175" indent="-257175" algn="just">
              <a:spcAft>
                <a:spcPts val="900"/>
              </a:spcAft>
              <a:buFont typeface="Symbol" panose="05050102010706020507" pitchFamily="18" charset="2"/>
              <a:buChar char=""/>
            </a:pPr>
            <a:r>
              <a:rPr lang="en-US" sz="1650" dirty="0">
                <a:solidFill>
                  <a:srgbClr val="000000"/>
                </a:solidFill>
                <a:latin typeface="Century Gothic" panose="020B0502020202020204" pitchFamily="34" charset="0"/>
                <a:cs typeface="Times New Roman" panose="02020603050405020304" pitchFamily="18" charset="0"/>
              </a:rPr>
              <a:t>Adopt and </a:t>
            </a:r>
            <a:r>
              <a:rPr lang="en-US" sz="1650" dirty="0" err="1">
                <a:solidFill>
                  <a:srgbClr val="000000"/>
                </a:solidFill>
                <a:latin typeface="Century Gothic" panose="020B0502020202020204" pitchFamily="34" charset="0"/>
                <a:cs typeface="Times New Roman" panose="02020603050405020304" pitchFamily="18" charset="0"/>
              </a:rPr>
              <a:t>harmonise</a:t>
            </a:r>
            <a:r>
              <a:rPr lang="en-US" sz="1650" dirty="0">
                <a:solidFill>
                  <a:srgbClr val="000000"/>
                </a:solidFill>
                <a:latin typeface="Century Gothic" panose="020B0502020202020204" pitchFamily="34" charset="0"/>
                <a:cs typeface="Times New Roman" panose="02020603050405020304" pitchFamily="18" charset="0"/>
              </a:rPr>
              <a:t> </a:t>
            </a:r>
            <a:r>
              <a:rPr lang="en-US" sz="1650" b="1" dirty="0">
                <a:solidFill>
                  <a:srgbClr val="000000"/>
                </a:solidFill>
                <a:latin typeface="Century Gothic" panose="020B0502020202020204" pitchFamily="34" charset="0"/>
                <a:cs typeface="Times New Roman" panose="02020603050405020304" pitchFamily="18" charset="0"/>
              </a:rPr>
              <a:t>quality standards for all mobility providers</a:t>
            </a:r>
          </a:p>
          <a:p>
            <a:pPr marL="257175" indent="-257175" algn="just">
              <a:buFont typeface="Symbol" panose="05050102010706020507" pitchFamily="18" charset="2"/>
              <a:buChar char=""/>
            </a:pPr>
            <a:r>
              <a:rPr lang="en-US" sz="1650" dirty="0">
                <a:solidFill>
                  <a:srgbClr val="000000"/>
                </a:solidFill>
                <a:latin typeface="Century Gothic" panose="020B0502020202020204" pitchFamily="34" charset="0"/>
                <a:cs typeface="Times New Roman" panose="02020603050405020304" pitchFamily="18" charset="0"/>
              </a:rPr>
              <a:t>Foster </a:t>
            </a:r>
            <a:r>
              <a:rPr lang="en-US" sz="1650" b="1" dirty="0">
                <a:solidFill>
                  <a:srgbClr val="000000"/>
                </a:solidFill>
                <a:latin typeface="Century Gothic" panose="020B0502020202020204" pitchFamily="34" charset="0"/>
                <a:cs typeface="Times New Roman" panose="02020603050405020304" pitchFamily="18" charset="0"/>
              </a:rPr>
              <a:t>innovation</a:t>
            </a:r>
            <a:r>
              <a:rPr lang="en-US" sz="1650" dirty="0">
                <a:solidFill>
                  <a:srgbClr val="000000"/>
                </a:solidFill>
                <a:latin typeface="Century Gothic" panose="020B0502020202020204" pitchFamily="34" charset="0"/>
                <a:cs typeface="Times New Roman" panose="02020603050405020304" pitchFamily="18" charset="0"/>
              </a:rPr>
              <a:t> by funding</a:t>
            </a:r>
          </a:p>
          <a:p>
            <a:pPr marL="257175" indent="-257175" algn="just">
              <a:lnSpc>
                <a:spcPct val="115000"/>
              </a:lnSpc>
              <a:buFont typeface="Symbol" panose="05050102010706020507" pitchFamily="18" charset="2"/>
              <a:buChar char=""/>
            </a:pPr>
            <a:endParaRPr lang="en-US" sz="1650" dirty="0">
              <a:solidFill>
                <a:srgbClr val="000000"/>
              </a:solidFill>
              <a:latin typeface="Century Gothic" panose="020B0502020202020204" pitchFamily="34" charset="0"/>
              <a:cs typeface="Times New Roman" panose="02020603050405020304" pitchFamily="18" charset="0"/>
            </a:endParaRPr>
          </a:p>
          <a:p>
            <a:pPr marL="257175" indent="-257175" algn="just">
              <a:lnSpc>
                <a:spcPct val="115000"/>
              </a:lnSpc>
              <a:buFont typeface="Symbol" panose="05050102010706020507" pitchFamily="18" charset="2"/>
              <a:buChar char=""/>
            </a:pPr>
            <a:endParaRPr lang="en-US" sz="1650" dirty="0">
              <a:solidFill>
                <a:srgbClr val="000000"/>
              </a:solidFill>
              <a:latin typeface="Century Gothic" panose="020B0502020202020204" pitchFamily="34" charset="0"/>
              <a:cs typeface="Times New Roman" panose="02020603050405020304" pitchFamily="18" charset="0"/>
            </a:endParaRPr>
          </a:p>
          <a:p>
            <a:endParaRPr lang="en-US" dirty="0"/>
          </a:p>
        </p:txBody>
      </p:sp>
      <p:sp>
        <p:nvSpPr>
          <p:cNvPr id="2" name="Title 1"/>
          <p:cNvSpPr>
            <a:spLocks noGrp="1"/>
          </p:cNvSpPr>
          <p:nvPr>
            <p:ph type="title"/>
          </p:nvPr>
        </p:nvSpPr>
        <p:spPr/>
        <p:txBody>
          <a:bodyPr/>
          <a:lstStyle/>
          <a:p>
            <a:r>
              <a:rPr lang="fr-BE" dirty="0" err="1"/>
              <a:t>Recommendations</a:t>
            </a:r>
            <a:endParaRPr lang="en-US" dirty="0"/>
          </a:p>
        </p:txBody>
      </p:sp>
    </p:spTree>
    <p:extLst>
      <p:ext uri="{BB962C8B-B14F-4D97-AF65-F5344CB8AC3E}">
        <p14:creationId xmlns:p14="http://schemas.microsoft.com/office/powerpoint/2010/main" val="2061669433"/>
      </p:ext>
    </p:extLst>
  </p:cSld>
  <p:clrMapOvr>
    <a:masterClrMapping/>
  </p:clrMapOvr>
  <p:transition spd="slow" advClick="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15000"/>
              </a:lnSpc>
              <a:spcBef>
                <a:spcPts val="900"/>
              </a:spcBef>
              <a:spcAft>
                <a:spcPts val="900"/>
              </a:spcAft>
            </a:pPr>
            <a:r>
              <a:rPr lang="en-US" sz="2400" dirty="0">
                <a:solidFill>
                  <a:srgbClr val="DF6532"/>
                </a:solidFill>
                <a:latin typeface="Century Gothic" panose="020B0502020202020204" pitchFamily="34" charset="0"/>
                <a:ea typeface="Calibri" panose="020F0502020204030204" pitchFamily="34" charset="0"/>
                <a:cs typeface="Times New Roman" panose="02020603050405020304" pitchFamily="18" charset="0"/>
              </a:rPr>
              <a:t>Build up institutional and policy integration</a:t>
            </a:r>
            <a:endParaRPr lang="en-US" dirty="0">
              <a:solidFill>
                <a:srgbClr val="DF6532"/>
              </a:solidFill>
              <a:latin typeface="Century Gothic" panose="020B0502020202020204" pitchFamily="34" charset="0"/>
              <a:ea typeface="Calibri" panose="020F0502020204030204" pitchFamily="34" charset="0"/>
              <a:cs typeface="Times New Roman" panose="02020603050405020304" pitchFamily="18" charset="0"/>
            </a:endParaRPr>
          </a:p>
          <a:p>
            <a:pPr marL="257175" indent="-257175" algn="just">
              <a:lnSpc>
                <a:spcPct val="115000"/>
              </a:lnSpc>
              <a:spcBef>
                <a:spcPts val="900"/>
              </a:spcBef>
              <a:buFont typeface="Symbol" panose="05050102010706020507" pitchFamily="18" charset="2"/>
              <a:buChar char=""/>
            </a:pPr>
            <a:r>
              <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Overcome institutional fragmentation with </a:t>
            </a:r>
            <a:r>
              <a:rPr lang="en-US"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mobility agencies or multimodal transport authorities </a:t>
            </a:r>
            <a:r>
              <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in charge of all urban mobility services </a:t>
            </a:r>
          </a:p>
          <a:p>
            <a:pPr marL="257175" indent="-257175" algn="just">
              <a:lnSpc>
                <a:spcPct val="115000"/>
              </a:lnSpc>
              <a:spcBef>
                <a:spcPts val="900"/>
              </a:spcBef>
              <a:buFont typeface="Symbol" panose="05050102010706020507" pitchFamily="18" charset="2"/>
              <a:buChar char=""/>
            </a:pPr>
            <a:r>
              <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Encourage </a:t>
            </a:r>
            <a:r>
              <a:rPr lang="en-US"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multimodal urban planning</a:t>
            </a:r>
            <a:r>
              <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for the development of mobility hubs and multimodal infrastructure</a:t>
            </a:r>
            <a:endParaRPr lang="en-US" dirty="0">
              <a:solidFill>
                <a:srgbClr val="003237"/>
              </a:solidFill>
              <a:latin typeface="Century Gothic" panose="020B0502020202020204" pitchFamily="34" charset="0"/>
              <a:ea typeface="Calibri" panose="020F0502020204030204" pitchFamily="34" charset="0"/>
              <a:cs typeface="Times New Roman" panose="02020603050405020304" pitchFamily="18" charset="0"/>
            </a:endParaRPr>
          </a:p>
          <a:p>
            <a:pPr marL="257175" indent="-257175" algn="just">
              <a:lnSpc>
                <a:spcPct val="115000"/>
              </a:lnSpc>
              <a:spcAft>
                <a:spcPts val="900"/>
              </a:spcAft>
              <a:buFont typeface="Symbol" panose="05050102010706020507" pitchFamily="18" charset="2"/>
              <a:buChar char=""/>
            </a:pPr>
            <a:r>
              <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Include </a:t>
            </a:r>
            <a:r>
              <a:rPr lang="en-US"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MaaS as a catalyst to reach policy goals</a:t>
            </a:r>
            <a:r>
              <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(SDG)</a:t>
            </a:r>
            <a:endParaRPr lang="en-US" b="0" dirty="0">
              <a:solidFill>
                <a:srgbClr val="003237"/>
              </a:solidFill>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p:txBody>
          <a:bodyPr/>
          <a:lstStyle/>
          <a:p>
            <a:r>
              <a:rPr lang="fr-BE" dirty="0" err="1"/>
              <a:t>Recommendations</a:t>
            </a:r>
            <a:endParaRPr lang="en-US" dirty="0"/>
          </a:p>
        </p:txBody>
      </p:sp>
    </p:spTree>
    <p:extLst>
      <p:ext uri="{BB962C8B-B14F-4D97-AF65-F5344CB8AC3E}">
        <p14:creationId xmlns:p14="http://schemas.microsoft.com/office/powerpoint/2010/main" val="3264579478"/>
      </p:ext>
    </p:extLst>
  </p:cSld>
  <p:clrMapOvr>
    <a:masterClrMapping/>
  </p:clrMapOvr>
  <p:transition spd="slow" advClick="0">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15000"/>
              </a:lnSpc>
              <a:spcBef>
                <a:spcPts val="900"/>
              </a:spcBef>
              <a:spcAft>
                <a:spcPts val="900"/>
              </a:spcAft>
            </a:pPr>
            <a:r>
              <a:rPr lang="en-US" sz="2400" dirty="0">
                <a:solidFill>
                  <a:srgbClr val="DF6532"/>
                </a:solidFill>
                <a:latin typeface="Century Gothic" panose="020B0502020202020204" pitchFamily="34" charset="0"/>
                <a:cs typeface="Times New Roman" panose="02020603050405020304" pitchFamily="18" charset="0"/>
              </a:rPr>
              <a:t>Create the right framework to promote </a:t>
            </a:r>
            <a:r>
              <a:rPr lang="en-US" sz="2400" dirty="0" err="1">
                <a:solidFill>
                  <a:srgbClr val="DF6532"/>
                </a:solidFill>
                <a:latin typeface="Century Gothic" panose="020B0502020202020204" pitchFamily="34" charset="0"/>
                <a:cs typeface="Times New Roman" panose="02020603050405020304" pitchFamily="18" charset="0"/>
              </a:rPr>
              <a:t>MaaS</a:t>
            </a:r>
            <a:endParaRPr lang="en-US" sz="2400" dirty="0">
              <a:solidFill>
                <a:srgbClr val="DF6532"/>
              </a:solidFill>
              <a:latin typeface="Century Gothic" panose="020B0502020202020204" pitchFamily="34" charset="0"/>
              <a:cs typeface="Times New Roman" panose="02020603050405020304" pitchFamily="18" charset="0"/>
            </a:endParaRPr>
          </a:p>
          <a:p>
            <a:pPr marL="257175" indent="-257175">
              <a:lnSpc>
                <a:spcPct val="115000"/>
              </a:lnSpc>
              <a:spcBef>
                <a:spcPts val="900"/>
              </a:spcBef>
              <a:buFont typeface="Symbol" panose="05050102010706020507" pitchFamily="18" charset="2"/>
              <a:buChar char=""/>
            </a:pPr>
            <a:r>
              <a:rPr lang="en-US" b="1"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Stop wrong incentives that support car use</a:t>
            </a:r>
            <a:r>
              <a:rPr lang="en-US"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 and thus hinder sustainable mobility </a:t>
            </a:r>
            <a:r>
              <a:rPr lang="en-US" dirty="0" err="1">
                <a:solidFill>
                  <a:srgbClr val="003237"/>
                </a:solidFill>
                <a:latin typeface="Century Gothic" panose="020B0502020202020204" pitchFamily="34" charset="0"/>
                <a:ea typeface="Calibri" panose="020F0502020204030204" pitchFamily="34" charset="0"/>
                <a:cs typeface="Times New Roman" panose="02020603050405020304" pitchFamily="18" charset="0"/>
              </a:rPr>
              <a:t>behaviour</a:t>
            </a:r>
            <a:r>
              <a:rPr lang="en-US"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 and MaaS </a:t>
            </a:r>
            <a:r>
              <a:rPr lang="en-US" b="0"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(free parking, company cars, …)</a:t>
            </a:r>
            <a:r>
              <a:rPr lang="en-US"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 </a:t>
            </a:r>
          </a:p>
          <a:p>
            <a:pPr marL="257175" indent="-257175">
              <a:lnSpc>
                <a:spcPct val="115000"/>
              </a:lnSpc>
              <a:buFont typeface="Symbol" panose="05050102010706020507" pitchFamily="18" charset="2"/>
              <a:buChar char=""/>
            </a:pPr>
            <a:r>
              <a:rPr lang="en-US" b="1"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Increase measures to limit car use </a:t>
            </a:r>
            <a:r>
              <a:rPr lang="en-US" b="0"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(access restrictions, road pricing, parking restrictions, street reclaiming…) </a:t>
            </a:r>
          </a:p>
          <a:p>
            <a:pPr marL="257175" indent="-257175" algn="just">
              <a:lnSpc>
                <a:spcPct val="115000"/>
              </a:lnSpc>
              <a:spcAft>
                <a:spcPts val="900"/>
              </a:spcAft>
              <a:buFont typeface="Symbol" panose="05050102010706020507" pitchFamily="18" charset="2"/>
              <a:buChar char=""/>
            </a:pPr>
            <a:r>
              <a:rPr lang="en-US"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Invest in digital solutions that </a:t>
            </a:r>
            <a:r>
              <a:rPr lang="en-US" b="1"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promote integration and openness</a:t>
            </a:r>
            <a:r>
              <a:rPr lang="en-US" dirty="0">
                <a:solidFill>
                  <a:srgbClr val="003237"/>
                </a:solidFill>
                <a:latin typeface="Century Gothic" panose="020B0502020202020204" pitchFamily="34" charset="0"/>
                <a:ea typeface="Calibri" panose="020F0502020204030204" pitchFamily="34" charset="0"/>
                <a:cs typeface="Times New Roman" panose="02020603050405020304" pitchFamily="18" charset="0"/>
              </a:rPr>
              <a:t>.</a:t>
            </a:r>
          </a:p>
          <a:p>
            <a:endParaRPr lang="en-US" dirty="0"/>
          </a:p>
        </p:txBody>
      </p:sp>
      <p:sp>
        <p:nvSpPr>
          <p:cNvPr id="2" name="Title 1"/>
          <p:cNvSpPr>
            <a:spLocks noGrp="1"/>
          </p:cNvSpPr>
          <p:nvPr>
            <p:ph type="title"/>
          </p:nvPr>
        </p:nvSpPr>
        <p:spPr/>
        <p:txBody>
          <a:bodyPr/>
          <a:lstStyle/>
          <a:p>
            <a:r>
              <a:rPr lang="fr-BE" dirty="0" err="1"/>
              <a:t>Recommendations</a:t>
            </a:r>
            <a:endParaRPr lang="en-US" dirty="0"/>
          </a:p>
        </p:txBody>
      </p:sp>
    </p:spTree>
    <p:extLst>
      <p:ext uri="{BB962C8B-B14F-4D97-AF65-F5344CB8AC3E}">
        <p14:creationId xmlns:p14="http://schemas.microsoft.com/office/powerpoint/2010/main" val="2747166641"/>
      </p:ext>
    </p:extLst>
  </p:cSld>
  <p:clrMapOvr>
    <a:masterClrMapping/>
  </p:clrMapOvr>
  <p:transition spd="slow" advClick="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06318"/>
            <a:ext cx="8229600" cy="857250"/>
          </a:xfrm>
        </p:spPr>
        <p:txBody>
          <a:bodyPr/>
          <a:lstStyle/>
          <a:p>
            <a:endParaRPr lang="en-GB" b="1" dirty="0"/>
          </a:p>
        </p:txBody>
      </p:sp>
      <p:sp>
        <p:nvSpPr>
          <p:cNvPr id="4" name="Slide Number Placeholder 3"/>
          <p:cNvSpPr>
            <a:spLocks noGrp="1"/>
          </p:cNvSpPr>
          <p:nvPr>
            <p:ph type="sldNum" sz="quarter" idx="4294967295"/>
          </p:nvPr>
        </p:nvSpPr>
        <p:spPr>
          <a:xfrm>
            <a:off x="8655050" y="4803775"/>
            <a:ext cx="488950" cy="339725"/>
          </a:xfrm>
        </p:spPr>
        <p:txBody>
          <a:bodyPr/>
          <a:lstStyle/>
          <a:p>
            <a:fld id="{CAF9E0FF-B10D-4CDE-8E2F-7A238B99A7FE}" type="slidenum">
              <a:rPr lang="en-GB" smtClean="0"/>
              <a:pPr/>
              <a:t>14</a:t>
            </a:fld>
            <a:endParaRPr lang="en-GB" dirty="0"/>
          </a:p>
        </p:txBody>
      </p:sp>
      <p:pic>
        <p:nvPicPr>
          <p:cNvPr id="5" name="Picture 4"/>
          <p:cNvPicPr>
            <a:picLocks noChangeAspect="1"/>
          </p:cNvPicPr>
          <p:nvPr/>
        </p:nvPicPr>
        <p:blipFill>
          <a:blip r:embed="rId2"/>
          <a:stretch>
            <a:fillRect/>
          </a:stretch>
        </p:blipFill>
        <p:spPr>
          <a:xfrm>
            <a:off x="5821589" y="1000182"/>
            <a:ext cx="2514374" cy="3356051"/>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3"/>
          <a:stretch>
            <a:fillRect/>
          </a:stretch>
        </p:blipFill>
        <p:spPr>
          <a:xfrm>
            <a:off x="570609" y="1002021"/>
            <a:ext cx="2382593" cy="3380564"/>
          </a:xfrm>
          <a:prstGeom prst="rect">
            <a:avLst/>
          </a:prstGeom>
          <a:ln>
            <a:noFill/>
          </a:ln>
          <a:effectLst>
            <a:outerShdw blurRad="190500" algn="tl" rotWithShape="0">
              <a:srgbClr val="000000">
                <a:alpha val="70000"/>
              </a:srgbClr>
            </a:outerShdw>
          </a:effectLst>
        </p:spPr>
      </p:pic>
      <p:sp>
        <p:nvSpPr>
          <p:cNvPr id="6" name="Title 2"/>
          <p:cNvSpPr txBox="1">
            <a:spLocks/>
          </p:cNvSpPr>
          <p:nvPr/>
        </p:nvSpPr>
        <p:spPr>
          <a:xfrm>
            <a:off x="914400" y="141390"/>
            <a:ext cx="8229600" cy="857250"/>
          </a:xfrm>
          <a:prstGeom prst="rect">
            <a:avLst/>
          </a:prstGeom>
        </p:spPr>
        <p:txBody>
          <a:bodyPr vert="horz" lIns="91440" tIns="45720" rIns="91440" bIns="45720" rtlCol="0" anchor="ctr">
            <a:noAutofit/>
          </a:bodyPr>
          <a:lstStyle>
            <a:lvl1pPr algn="ctr" defTabSz="914400" rtl="0" eaLnBrk="1" latinLnBrk="0" hangingPunct="1">
              <a:lnSpc>
                <a:spcPts val="3700"/>
              </a:lnSpc>
              <a:spcBef>
                <a:spcPct val="0"/>
              </a:spcBef>
              <a:buNone/>
              <a:defRPr sz="3400" b="1" i="0" kern="1200" cap="all" baseline="0">
                <a:solidFill>
                  <a:schemeClr val="accent1"/>
                </a:solidFill>
                <a:latin typeface="+mj-lt"/>
                <a:ea typeface="+mj-ea"/>
                <a:cs typeface="+mj-cs"/>
              </a:defRPr>
            </a:lvl1pPr>
          </a:lstStyle>
          <a:p>
            <a:r>
              <a:rPr lang="en-GB" sz="2400" dirty="0"/>
              <a:t>Get your Free copy on the UITP Stand</a:t>
            </a:r>
          </a:p>
        </p:txBody>
      </p:sp>
      <p:sp>
        <p:nvSpPr>
          <p:cNvPr id="7" name="Title 2"/>
          <p:cNvSpPr txBox="1">
            <a:spLocks/>
          </p:cNvSpPr>
          <p:nvPr/>
        </p:nvSpPr>
        <p:spPr>
          <a:xfrm>
            <a:off x="3165927" y="1135158"/>
            <a:ext cx="2880320" cy="2898124"/>
          </a:xfrm>
          <a:prstGeom prst="rect">
            <a:avLst/>
          </a:prstGeom>
        </p:spPr>
        <p:txBody>
          <a:bodyPr vert="horz" lIns="91440" tIns="45720" rIns="91440" bIns="45720" rtlCol="0" anchor="ctr">
            <a:noAutofit/>
          </a:bodyPr>
          <a:lstStyle>
            <a:lvl1pPr algn="ctr" defTabSz="914400" rtl="0" eaLnBrk="1" latinLnBrk="0" hangingPunct="1">
              <a:lnSpc>
                <a:spcPts val="3700"/>
              </a:lnSpc>
              <a:spcBef>
                <a:spcPct val="0"/>
              </a:spcBef>
              <a:buNone/>
              <a:defRPr sz="3400" b="1" i="0" kern="1200" cap="all" baseline="0">
                <a:solidFill>
                  <a:schemeClr val="accent1"/>
                </a:solidFill>
                <a:latin typeface="+mj-lt"/>
                <a:ea typeface="+mj-ea"/>
                <a:cs typeface="+mj-cs"/>
              </a:defRPr>
            </a:lvl1pPr>
          </a:lstStyle>
          <a:p>
            <a:pPr algn="l"/>
            <a:r>
              <a:rPr lang="en-GB" sz="1800" b="0" dirty="0">
                <a:solidFill>
                  <a:schemeClr val="tx1"/>
                </a:solidFill>
              </a:rPr>
              <a:t>UITP </a:t>
            </a:r>
            <a:r>
              <a:rPr lang="en-GB" sz="1800" b="0" dirty="0" err="1">
                <a:solidFill>
                  <a:schemeClr val="tx1"/>
                </a:solidFill>
              </a:rPr>
              <a:t>MaaS</a:t>
            </a:r>
            <a:r>
              <a:rPr lang="en-GB" sz="1800" b="0" dirty="0">
                <a:solidFill>
                  <a:schemeClr val="tx1"/>
                </a:solidFill>
              </a:rPr>
              <a:t> Report &amp; Policy Brief</a:t>
            </a:r>
          </a:p>
        </p:txBody>
      </p:sp>
    </p:spTree>
    <p:extLst>
      <p:ext uri="{BB962C8B-B14F-4D97-AF65-F5344CB8AC3E}">
        <p14:creationId xmlns:p14="http://schemas.microsoft.com/office/powerpoint/2010/main" val="2393610347"/>
      </p:ext>
    </p:extLst>
  </p:cSld>
  <p:clrMapOvr>
    <a:masterClrMapping/>
  </p:clrMapOvr>
  <p:transition spd="slow" advClick="0">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55050" y="4803775"/>
            <a:ext cx="488950" cy="339725"/>
          </a:xfrm>
        </p:spPr>
        <p:txBody>
          <a:bodyPr/>
          <a:lstStyle/>
          <a:p>
            <a:fld id="{CAF9E0FF-B10D-4CDE-8E2F-7A238B99A7FE}" type="slidenum">
              <a:rPr lang="en-GB" smtClean="0"/>
              <a:pPr/>
              <a:t>2</a:t>
            </a:fld>
            <a:endParaRPr lang="en-GB" dirty="0"/>
          </a:p>
        </p:txBody>
      </p:sp>
      <p:pic>
        <p:nvPicPr>
          <p:cNvPr id="5" name="Picture 4"/>
          <p:cNvPicPr>
            <a:picLocks noChangeAspect="1"/>
          </p:cNvPicPr>
          <p:nvPr/>
        </p:nvPicPr>
        <p:blipFill>
          <a:blip r:embed="rId2"/>
          <a:stretch>
            <a:fillRect/>
          </a:stretch>
        </p:blipFill>
        <p:spPr>
          <a:xfrm>
            <a:off x="5821589" y="1000182"/>
            <a:ext cx="2514374" cy="3356051"/>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3"/>
          <a:stretch>
            <a:fillRect/>
          </a:stretch>
        </p:blipFill>
        <p:spPr>
          <a:xfrm>
            <a:off x="570609" y="1002021"/>
            <a:ext cx="2382593" cy="3380564"/>
          </a:xfrm>
          <a:prstGeom prst="rect">
            <a:avLst/>
          </a:prstGeom>
          <a:ln>
            <a:noFill/>
          </a:ln>
          <a:effectLst>
            <a:outerShdw blurRad="190500" algn="tl" rotWithShape="0">
              <a:srgbClr val="000000">
                <a:alpha val="70000"/>
              </a:srgbClr>
            </a:outerShdw>
          </a:effectLst>
        </p:spPr>
      </p:pic>
      <p:sp>
        <p:nvSpPr>
          <p:cNvPr id="6" name="Title 2"/>
          <p:cNvSpPr txBox="1">
            <a:spLocks/>
          </p:cNvSpPr>
          <p:nvPr/>
        </p:nvSpPr>
        <p:spPr>
          <a:xfrm>
            <a:off x="914400" y="141390"/>
            <a:ext cx="8229600" cy="857250"/>
          </a:xfrm>
          <a:prstGeom prst="rect">
            <a:avLst/>
          </a:prstGeom>
        </p:spPr>
        <p:txBody>
          <a:bodyPr vert="horz" lIns="91440" tIns="45720" rIns="91440" bIns="45720" rtlCol="0" anchor="ctr">
            <a:noAutofit/>
          </a:bodyPr>
          <a:lstStyle>
            <a:lvl1pPr algn="ctr" defTabSz="914400" rtl="0" eaLnBrk="1" latinLnBrk="0" hangingPunct="1">
              <a:lnSpc>
                <a:spcPts val="3700"/>
              </a:lnSpc>
              <a:spcBef>
                <a:spcPct val="0"/>
              </a:spcBef>
              <a:buNone/>
              <a:defRPr sz="3400" b="1" i="0" kern="1200" cap="all" baseline="0">
                <a:solidFill>
                  <a:schemeClr val="accent1"/>
                </a:solidFill>
                <a:latin typeface="+mj-lt"/>
                <a:ea typeface="+mj-ea"/>
                <a:cs typeface="+mj-cs"/>
              </a:defRPr>
            </a:lvl1pPr>
          </a:lstStyle>
          <a:p>
            <a:r>
              <a:rPr lang="en-GB" sz="2400" dirty="0"/>
              <a:t>Get your Free copy on the UITP Stand</a:t>
            </a:r>
          </a:p>
        </p:txBody>
      </p:sp>
      <p:sp>
        <p:nvSpPr>
          <p:cNvPr id="7" name="Title 2"/>
          <p:cNvSpPr txBox="1">
            <a:spLocks/>
          </p:cNvSpPr>
          <p:nvPr/>
        </p:nvSpPr>
        <p:spPr>
          <a:xfrm>
            <a:off x="2987824" y="1135158"/>
            <a:ext cx="2880320" cy="2898124"/>
          </a:xfrm>
          <a:prstGeom prst="rect">
            <a:avLst/>
          </a:prstGeom>
        </p:spPr>
        <p:txBody>
          <a:bodyPr vert="horz" lIns="91440" tIns="45720" rIns="91440" bIns="45720" rtlCol="0" anchor="ctr">
            <a:noAutofit/>
          </a:bodyPr>
          <a:lstStyle>
            <a:lvl1pPr algn="ctr" defTabSz="914400" rtl="0" eaLnBrk="1" latinLnBrk="0" hangingPunct="1">
              <a:lnSpc>
                <a:spcPts val="3700"/>
              </a:lnSpc>
              <a:spcBef>
                <a:spcPct val="0"/>
              </a:spcBef>
              <a:buNone/>
              <a:defRPr sz="3400" b="1" i="0" kern="1200" cap="all" baseline="0">
                <a:solidFill>
                  <a:schemeClr val="accent1"/>
                </a:solidFill>
                <a:latin typeface="+mj-lt"/>
                <a:ea typeface="+mj-ea"/>
                <a:cs typeface="+mj-cs"/>
              </a:defRPr>
            </a:lvl1pPr>
          </a:lstStyle>
          <a:p>
            <a:r>
              <a:rPr lang="en-GB" sz="1800" dirty="0">
                <a:solidFill>
                  <a:schemeClr val="tx1"/>
                </a:solidFill>
              </a:rPr>
              <a:t>UITP </a:t>
            </a:r>
            <a:r>
              <a:rPr lang="en-GB" sz="1800" dirty="0" err="1">
                <a:solidFill>
                  <a:schemeClr val="tx1"/>
                </a:solidFill>
              </a:rPr>
              <a:t>MaaS</a:t>
            </a:r>
            <a:r>
              <a:rPr lang="en-GB" sz="1800" dirty="0">
                <a:solidFill>
                  <a:schemeClr val="tx1"/>
                </a:solidFill>
              </a:rPr>
              <a:t> Report </a:t>
            </a:r>
            <a:br>
              <a:rPr lang="en-GB" sz="1800" dirty="0">
                <a:solidFill>
                  <a:schemeClr val="tx1"/>
                </a:solidFill>
              </a:rPr>
            </a:br>
            <a:r>
              <a:rPr lang="en-GB" sz="1800" dirty="0">
                <a:solidFill>
                  <a:schemeClr val="tx1"/>
                </a:solidFill>
              </a:rPr>
              <a:t>&amp; </a:t>
            </a:r>
            <a:br>
              <a:rPr lang="en-GB" sz="1800" dirty="0">
                <a:solidFill>
                  <a:schemeClr val="tx1"/>
                </a:solidFill>
              </a:rPr>
            </a:br>
            <a:r>
              <a:rPr lang="en-GB" sz="1800" dirty="0">
                <a:solidFill>
                  <a:schemeClr val="tx1"/>
                </a:solidFill>
              </a:rPr>
              <a:t>Policy Brief</a:t>
            </a:r>
          </a:p>
        </p:txBody>
      </p:sp>
    </p:spTree>
    <p:extLst>
      <p:ext uri="{BB962C8B-B14F-4D97-AF65-F5344CB8AC3E}">
        <p14:creationId xmlns:p14="http://schemas.microsoft.com/office/powerpoint/2010/main" val="4087089752"/>
      </p:ext>
    </p:extLst>
  </p:cSld>
  <p:clrMapOvr>
    <a:masterClrMapping/>
  </p:clrMapOvr>
  <p:transition spd="slow" advClick="0">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7101" y="700051"/>
            <a:ext cx="8422349" cy="1799691"/>
          </a:xfr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a:normAutofit fontScale="92500"/>
          </a:bodyPr>
          <a:lstStyle/>
          <a:p>
            <a:pPr algn="just"/>
            <a:r>
              <a:rPr lang="en-GB" i="1" dirty="0">
                <a:solidFill>
                  <a:schemeClr val="tx2"/>
                </a:solidFill>
                <a:latin typeface="+mj-lt"/>
              </a:rPr>
              <a:t>Mobility as a Service (</a:t>
            </a:r>
            <a:r>
              <a:rPr lang="en-GB" i="1" dirty="0" err="1">
                <a:solidFill>
                  <a:schemeClr val="tx2"/>
                </a:solidFill>
                <a:latin typeface="+mj-lt"/>
              </a:rPr>
              <a:t>MaaS</a:t>
            </a:r>
            <a:r>
              <a:rPr lang="en-GB" i="1" dirty="0">
                <a:solidFill>
                  <a:schemeClr val="tx2"/>
                </a:solidFill>
                <a:latin typeface="+mj-lt"/>
              </a:rPr>
              <a:t>) </a:t>
            </a:r>
            <a:r>
              <a:rPr lang="en-GB" sz="1500" i="1" dirty="0">
                <a:solidFill>
                  <a:schemeClr val="tx2"/>
                </a:solidFill>
                <a:latin typeface="+mj-lt"/>
              </a:rPr>
              <a:t>is the integration of, and access to, different transport services in one single digital mobility offer </a:t>
            </a:r>
            <a:r>
              <a:rPr lang="en-GB" sz="1500" b="1" i="1" dirty="0">
                <a:solidFill>
                  <a:schemeClr val="tx2"/>
                </a:solidFill>
                <a:latin typeface="+mj-lt"/>
              </a:rPr>
              <a:t>with active mobility and an efficient public transport system as its basis</a:t>
            </a:r>
            <a:r>
              <a:rPr lang="en-GB" sz="1500" i="1" dirty="0">
                <a:solidFill>
                  <a:schemeClr val="tx2"/>
                </a:solidFill>
                <a:latin typeface="+mj-lt"/>
              </a:rPr>
              <a:t>. </a:t>
            </a:r>
          </a:p>
          <a:p>
            <a:pPr algn="just"/>
            <a:r>
              <a:rPr lang="en-GB" sz="1500" i="1" dirty="0">
                <a:solidFill>
                  <a:schemeClr val="tx2"/>
                </a:solidFill>
                <a:latin typeface="+mj-lt"/>
              </a:rPr>
              <a:t>This tailor made service suggests the most suitable solutions based on the user's travel needs. MaaS is available anytime and offers integrated planning, booking and payment, as well as, en route information to provide </a:t>
            </a:r>
            <a:r>
              <a:rPr lang="en-GB" sz="1500" b="1" i="1" dirty="0">
                <a:solidFill>
                  <a:schemeClr val="tx2"/>
                </a:solidFill>
                <a:latin typeface="+mj-lt"/>
              </a:rPr>
              <a:t>easy mobility and enable life without owning a car</a:t>
            </a:r>
            <a:r>
              <a:rPr lang="en-GB" sz="1500" i="1" dirty="0">
                <a:solidFill>
                  <a:schemeClr val="tx2"/>
                </a:solidFill>
                <a:latin typeface="+mj-lt"/>
              </a:rPr>
              <a:t>. </a:t>
            </a:r>
            <a:endParaRPr lang="en-US" sz="1500" i="1" dirty="0">
              <a:solidFill>
                <a:schemeClr val="tx2"/>
              </a:solidFill>
              <a:latin typeface="+mj-lt"/>
            </a:endParaRPr>
          </a:p>
        </p:txBody>
      </p:sp>
      <p:sp>
        <p:nvSpPr>
          <p:cNvPr id="4" name="Title 3"/>
          <p:cNvSpPr>
            <a:spLocks noGrp="1"/>
          </p:cNvSpPr>
          <p:nvPr>
            <p:ph type="title"/>
          </p:nvPr>
        </p:nvSpPr>
        <p:spPr>
          <a:xfrm>
            <a:off x="395536" y="133768"/>
            <a:ext cx="6347049" cy="566283"/>
          </a:xfrm>
        </p:spPr>
        <p:txBody>
          <a:bodyPr/>
          <a:lstStyle/>
          <a:p>
            <a:r>
              <a:rPr lang="fr-BE" sz="2800" dirty="0" err="1"/>
              <a:t>What</a:t>
            </a:r>
            <a:r>
              <a:rPr lang="fr-BE" sz="2800" dirty="0"/>
              <a:t> </a:t>
            </a:r>
            <a:r>
              <a:rPr lang="fr-BE" sz="2800" dirty="0" err="1"/>
              <a:t>is</a:t>
            </a:r>
            <a:r>
              <a:rPr lang="fr-BE" sz="2800" dirty="0"/>
              <a:t> </a:t>
            </a:r>
            <a:r>
              <a:rPr lang="fr-BE" sz="2800" dirty="0" err="1"/>
              <a:t>maas</a:t>
            </a:r>
            <a:r>
              <a:rPr lang="fr-BE" sz="2800" dirty="0"/>
              <a:t>? - UITP </a:t>
            </a:r>
            <a:r>
              <a:rPr lang="fr-BE" sz="2800" dirty="0" err="1"/>
              <a:t>Definition</a:t>
            </a:r>
            <a:endParaRPr lang="en-US" sz="2800" dirty="0"/>
          </a:p>
        </p:txBody>
      </p:sp>
      <p:pic>
        <p:nvPicPr>
          <p:cNvPr id="6" name="Picture 5"/>
          <p:cNvPicPr>
            <a:picLocks noChangeAspect="1"/>
          </p:cNvPicPr>
          <p:nvPr/>
        </p:nvPicPr>
        <p:blipFill>
          <a:blip r:embed="rId3"/>
          <a:stretch>
            <a:fillRect/>
          </a:stretch>
        </p:blipFill>
        <p:spPr>
          <a:xfrm>
            <a:off x="2231572" y="2560951"/>
            <a:ext cx="4992467" cy="2582549"/>
          </a:xfrm>
          <a:prstGeom prst="rect">
            <a:avLst/>
          </a:prstGeom>
        </p:spPr>
      </p:pic>
      <p:sp>
        <p:nvSpPr>
          <p:cNvPr id="2" name="Gleichschenkliges Dreieck 1">
            <a:extLst>
              <a:ext uri="{FF2B5EF4-FFF2-40B4-BE49-F238E27FC236}">
                <a16:creationId xmlns:a16="http://schemas.microsoft.com/office/drawing/2014/main" id="{4E2FB8E1-7E98-4461-8D7B-B1FFF6A5A9B0}"/>
              </a:ext>
            </a:extLst>
          </p:cNvPr>
          <p:cNvSpPr/>
          <p:nvPr/>
        </p:nvSpPr>
        <p:spPr>
          <a:xfrm rot="5400000">
            <a:off x="4348949" y="2846404"/>
            <a:ext cx="825623" cy="379520"/>
          </a:xfrm>
          <a:prstGeom prst="triangle">
            <a:avLst/>
          </a:prstGeom>
          <a:solidFill>
            <a:schemeClr val="bg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4243270880"/>
      </p:ext>
    </p:extLst>
  </p:cSld>
  <p:clrMapOvr>
    <a:masterClrMapping/>
  </p:clrMapOvr>
  <p:transition spd="slow" advClick="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99" y="423708"/>
            <a:ext cx="6347049" cy="566283"/>
          </a:xfrm>
        </p:spPr>
        <p:txBody>
          <a:bodyPr/>
          <a:lstStyle/>
          <a:p>
            <a:r>
              <a:rPr lang="fr-BE" dirty="0" err="1"/>
              <a:t>Why</a:t>
            </a:r>
            <a:r>
              <a:rPr lang="fr-BE" dirty="0"/>
              <a:t> Is Maas </a:t>
            </a:r>
            <a:r>
              <a:rPr lang="fr-BE" dirty="0" err="1"/>
              <a:t>interesting</a:t>
            </a:r>
            <a:r>
              <a:rPr lang="fr-BE" dirty="0"/>
              <a:t>?</a:t>
            </a:r>
            <a:endParaRPr lang="en-US" dirty="0"/>
          </a:p>
        </p:txBody>
      </p:sp>
      <p:pic>
        <p:nvPicPr>
          <p:cNvPr id="6" name="Picture 4" descr="Mobility_PT">
            <a:extLst>
              <a:ext uri="{FF2B5EF4-FFF2-40B4-BE49-F238E27FC236}">
                <a16:creationId xmlns:a16="http://schemas.microsoft.com/office/drawing/2014/main" id="{095E2571-0B56-4E32-9689-029B846D5D9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724128" y="1815838"/>
            <a:ext cx="3216706" cy="21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F7BDFDA-B1A6-4217-9CF3-97B123EAB4AB}"/>
              </a:ext>
            </a:extLst>
          </p:cNvPr>
          <p:cNvSpPr txBox="1">
            <a:spLocks/>
          </p:cNvSpPr>
          <p:nvPr/>
        </p:nvSpPr>
        <p:spPr>
          <a:xfrm>
            <a:off x="457099" y="1059582"/>
            <a:ext cx="7292631" cy="15676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Clr>
                <a:schemeClr val="accent2"/>
              </a:buClr>
              <a:buSzPct val="100000"/>
              <a:buFont typeface="Arial" panose="020B0604020202020204" pitchFamily="34" charset="0"/>
              <a:buChar char="•"/>
              <a:defRPr sz="2400" b="0" i="0" kern="1200" baseline="0">
                <a:solidFill>
                  <a:srgbClr val="004047"/>
                </a:solidFill>
                <a:latin typeface="Century Gothic"/>
                <a:ea typeface="+mn-ea"/>
                <a:cs typeface="Century Gothic"/>
              </a:defRPr>
            </a:lvl2pPr>
            <a:lvl3pPr marL="1143000" indent="-228600" algn="l" defTabSz="457200" rtl="0" eaLnBrk="1" latinLnBrk="0" hangingPunct="1">
              <a:spcBef>
                <a:spcPct val="20000"/>
              </a:spcBef>
              <a:buClr>
                <a:schemeClr val="accent2"/>
              </a:buClr>
              <a:buSzPct val="5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Clr>
                <a:schemeClr val="accent1"/>
              </a:buClr>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00000"/>
              <a:buFontTx/>
              <a:buBlip>
                <a:blip r:embed="rId5"/>
              </a:buBlip>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buAutoNum type="arabicPeriod"/>
            </a:pPr>
            <a:r>
              <a:rPr lang="en-US" sz="2000" dirty="0"/>
              <a:t>Mega trends in mobility are boosting </a:t>
            </a:r>
            <a:r>
              <a:rPr lang="en-US" sz="2000" dirty="0" err="1"/>
              <a:t>MaaS</a:t>
            </a:r>
            <a:endParaRPr lang="en-US" sz="2000" dirty="0"/>
          </a:p>
          <a:p>
            <a:pPr marL="457200" indent="-457200">
              <a:lnSpc>
                <a:spcPct val="150000"/>
              </a:lnSpc>
              <a:buAutoNum type="arabicPeriod"/>
            </a:pPr>
            <a:r>
              <a:rPr lang="en-US" sz="2000" dirty="0"/>
              <a:t>Advantages for all stakeholders</a:t>
            </a:r>
          </a:p>
        </p:txBody>
      </p:sp>
      <p:sp>
        <p:nvSpPr>
          <p:cNvPr id="9" name="Content Placeholder 2"/>
          <p:cNvSpPr>
            <a:spLocks noGrp="1"/>
          </p:cNvSpPr>
          <p:nvPr>
            <p:ph idx="1"/>
          </p:nvPr>
        </p:nvSpPr>
        <p:spPr>
          <a:xfrm>
            <a:off x="961155" y="2211710"/>
            <a:ext cx="4618957" cy="2160240"/>
          </a:xfrm>
        </p:spPr>
        <p:txBody>
          <a:bodyPr>
            <a:normAutofit fontScale="92500" lnSpcReduction="10000"/>
          </a:bodyPr>
          <a:lstStyle/>
          <a:p>
            <a:pPr marL="285750" indent="-285750">
              <a:buFont typeface="Wingdings" panose="05000000000000000000" pitchFamily="2" charset="2"/>
              <a:buChar char="Ø"/>
            </a:pPr>
            <a:r>
              <a:rPr lang="en-US" b="1" dirty="0"/>
              <a:t>User:</a:t>
            </a:r>
            <a:r>
              <a:rPr lang="en-US" b="0" dirty="0"/>
              <a:t> complete and easy mobility </a:t>
            </a:r>
            <a:br>
              <a:rPr lang="en-US" b="0" dirty="0"/>
            </a:br>
            <a:endParaRPr lang="en-GB" dirty="0"/>
          </a:p>
          <a:p>
            <a:pPr marL="285750" indent="-285750">
              <a:buFont typeface="Wingdings" panose="05000000000000000000" pitchFamily="2" charset="2"/>
              <a:buChar char="Ø"/>
            </a:pPr>
            <a:r>
              <a:rPr lang="en-GB" b="1" dirty="0"/>
              <a:t>City:</a:t>
            </a:r>
            <a:r>
              <a:rPr lang="en-GB" dirty="0"/>
              <a:t> </a:t>
            </a:r>
            <a:r>
              <a:rPr lang="en-GB" b="0" dirty="0"/>
              <a:t>helps to shape travel behaviour towards more sustainable modes</a:t>
            </a:r>
            <a:endParaRPr lang="en-US" b="0" dirty="0"/>
          </a:p>
          <a:p>
            <a:endParaRPr lang="en-GB" b="0" dirty="0"/>
          </a:p>
          <a:p>
            <a:pPr marL="285750" indent="-285750">
              <a:buFont typeface="Wingdings" panose="05000000000000000000" pitchFamily="2" charset="2"/>
              <a:buChar char="Ø"/>
            </a:pPr>
            <a:r>
              <a:rPr lang="en-US" b="1" dirty="0"/>
              <a:t>PT:</a:t>
            </a:r>
            <a:r>
              <a:rPr lang="en-US" b="0" dirty="0"/>
              <a:t> more customers and higher revenues</a:t>
            </a:r>
            <a:endParaRPr lang="en-US" dirty="0"/>
          </a:p>
        </p:txBody>
      </p:sp>
    </p:spTree>
    <p:extLst>
      <p:ext uri="{BB962C8B-B14F-4D97-AF65-F5344CB8AC3E}">
        <p14:creationId xmlns:p14="http://schemas.microsoft.com/office/powerpoint/2010/main" val="18545060"/>
      </p:ext>
    </p:extLst>
  </p:cSld>
  <p:clrMapOvr>
    <a:masterClrMapping/>
  </p:clrMapOvr>
  <p:transition spd="slow" advClick="0">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lgn="ctr"/>
            <a:r>
              <a:rPr lang="en-GB" sz="2400" b="1" dirty="0"/>
              <a:t>Usability and Trust are the keywords</a:t>
            </a:r>
          </a:p>
          <a:p>
            <a:endParaRPr lang="en-US" dirty="0"/>
          </a:p>
          <a:p>
            <a:pPr marL="257175" indent="-257175">
              <a:lnSpc>
                <a:spcPct val="150000"/>
              </a:lnSpc>
              <a:buFont typeface="Arial" panose="020B0604020202020204" pitchFamily="34" charset="0"/>
              <a:buChar char="•"/>
            </a:pPr>
            <a:r>
              <a:rPr lang="en-US" sz="1900" b="1" dirty="0"/>
              <a:t>Simplicity:</a:t>
            </a:r>
            <a:r>
              <a:rPr lang="en-US" sz="1900" dirty="0"/>
              <a:t> 	</a:t>
            </a:r>
            <a:r>
              <a:rPr lang="en-US" sz="1900" b="0" dirty="0"/>
              <a:t>easy, user-friendly, convenient service  </a:t>
            </a:r>
          </a:p>
          <a:p>
            <a:pPr marL="257175" indent="-257175">
              <a:lnSpc>
                <a:spcPct val="150000"/>
              </a:lnSpc>
              <a:buFont typeface="Arial" panose="020B0604020202020204" pitchFamily="34" charset="0"/>
              <a:buChar char="•"/>
            </a:pPr>
            <a:r>
              <a:rPr lang="fr-BE" sz="1900" b="1" dirty="0"/>
              <a:t>High </a:t>
            </a:r>
            <a:r>
              <a:rPr lang="fr-BE" sz="1900" b="1" dirty="0" err="1"/>
              <a:t>quality</a:t>
            </a:r>
            <a:r>
              <a:rPr lang="fr-BE" sz="1900" b="1" dirty="0"/>
              <a:t>: 	</a:t>
            </a:r>
            <a:r>
              <a:rPr lang="fr-BE" sz="1900" b="0" dirty="0"/>
              <a:t>correct information, </a:t>
            </a:r>
            <a:r>
              <a:rPr lang="fr-BE" sz="1900" b="0" dirty="0" err="1"/>
              <a:t>reliability</a:t>
            </a:r>
            <a:r>
              <a:rPr lang="fr-BE" sz="1900" b="0" dirty="0"/>
              <a:t> </a:t>
            </a:r>
            <a:endParaRPr lang="en-US" sz="1900" b="0" dirty="0"/>
          </a:p>
          <a:p>
            <a:pPr marL="257175" indent="-257175">
              <a:lnSpc>
                <a:spcPct val="150000"/>
              </a:lnSpc>
              <a:buFont typeface="Arial" panose="020B0604020202020204" pitchFamily="34" charset="0"/>
              <a:buChar char="•"/>
            </a:pPr>
            <a:r>
              <a:rPr lang="en-US" sz="1900" b="1" dirty="0"/>
              <a:t>Impartiality:</a:t>
            </a:r>
            <a:r>
              <a:rPr lang="en-US" sz="1900" dirty="0"/>
              <a:t>  	</a:t>
            </a:r>
            <a:r>
              <a:rPr lang="en-US" sz="1900" b="0" dirty="0"/>
              <a:t>present mobility options in a transparent way</a:t>
            </a:r>
          </a:p>
          <a:p>
            <a:pPr marL="257175" indent="-257175">
              <a:lnSpc>
                <a:spcPct val="150000"/>
              </a:lnSpc>
              <a:buFont typeface="Arial" panose="020B0604020202020204" pitchFamily="34" charset="0"/>
              <a:buChar char="•"/>
            </a:pPr>
            <a:r>
              <a:rPr lang="en-US" sz="1900" b="1" dirty="0"/>
              <a:t>Flexibility: 	</a:t>
            </a:r>
            <a:r>
              <a:rPr lang="en-US" sz="1900" b="0" dirty="0"/>
              <a:t>personalized service adapted to customer needs</a:t>
            </a:r>
          </a:p>
          <a:p>
            <a:pPr marL="257175" indent="-257175">
              <a:lnSpc>
                <a:spcPct val="150000"/>
              </a:lnSpc>
              <a:buFont typeface="Arial" panose="020B0604020202020204" pitchFamily="34" charset="0"/>
              <a:buChar char="•"/>
            </a:pPr>
            <a:r>
              <a:rPr lang="fr-BE" sz="1900" b="1" dirty="0"/>
              <a:t>EXTRA VALUE</a:t>
            </a:r>
            <a:endParaRPr lang="en-US" sz="1900" b="1" dirty="0"/>
          </a:p>
          <a:p>
            <a:r>
              <a:rPr lang="en-US" b="0" dirty="0"/>
              <a:t> </a:t>
            </a:r>
          </a:p>
        </p:txBody>
      </p:sp>
      <p:sp>
        <p:nvSpPr>
          <p:cNvPr id="2" name="Title 1"/>
          <p:cNvSpPr>
            <a:spLocks noGrp="1"/>
          </p:cNvSpPr>
          <p:nvPr>
            <p:ph type="title"/>
          </p:nvPr>
        </p:nvSpPr>
        <p:spPr>
          <a:xfrm>
            <a:off x="179512" y="411510"/>
            <a:ext cx="6984775" cy="566283"/>
          </a:xfrm>
        </p:spPr>
        <p:txBody>
          <a:bodyPr/>
          <a:lstStyle/>
          <a:p>
            <a:r>
              <a:rPr lang="en-US" sz="2800" dirty="0"/>
              <a:t>Creating a user centric experience</a:t>
            </a:r>
            <a:endParaRPr lang="en-US" sz="1400" dirty="0"/>
          </a:p>
        </p:txBody>
      </p:sp>
      <p:sp>
        <p:nvSpPr>
          <p:cNvPr id="5" name="Slide Number Placeholder 4"/>
          <p:cNvSpPr>
            <a:spLocks noGrp="1"/>
          </p:cNvSpPr>
          <p:nvPr>
            <p:ph type="sldNum" sz="quarter" idx="4"/>
          </p:nvPr>
        </p:nvSpPr>
        <p:spPr>
          <a:prstGeom prst="rect">
            <a:avLst/>
          </a:prstGeom>
        </p:spPr>
        <p:txBody>
          <a:bodyPr/>
          <a:lstStyle/>
          <a:p>
            <a:fld id="{8EE4D688-8A93-6D45-BDD0-48CE623BED81}" type="slidenum">
              <a:rPr lang="fr-FR" smtClean="0"/>
              <a:pPr/>
              <a:t>5</a:t>
            </a:fld>
            <a:endParaRPr lang="fr-FR" dirty="0"/>
          </a:p>
        </p:txBody>
      </p:sp>
      <p:sp>
        <p:nvSpPr>
          <p:cNvPr id="4" name="Footer Placeholder 3"/>
          <p:cNvSpPr>
            <a:spLocks noGrp="1"/>
          </p:cNvSpPr>
          <p:nvPr>
            <p:ph type="ftr" sz="quarter" idx="4294967295"/>
          </p:nvPr>
        </p:nvSpPr>
        <p:spPr>
          <a:xfrm>
            <a:off x="6972300" y="4767263"/>
            <a:ext cx="2171700" cy="274637"/>
          </a:xfrm>
          <a:prstGeom prst="rect">
            <a:avLst/>
          </a:prstGeom>
        </p:spPr>
        <p:txBody>
          <a:bodyPr/>
          <a:lstStyle/>
          <a:p>
            <a:r>
              <a:rPr lang="fr-FR"/>
              <a:t>UITP</a:t>
            </a:r>
            <a:endParaRPr lang="fr-FR" dirty="0"/>
          </a:p>
        </p:txBody>
      </p:sp>
    </p:spTree>
    <p:extLst>
      <p:ext uri="{BB962C8B-B14F-4D97-AF65-F5344CB8AC3E}">
        <p14:creationId xmlns:p14="http://schemas.microsoft.com/office/powerpoint/2010/main" val="2993118741"/>
      </p:ext>
    </p:extLst>
  </p:cSld>
  <p:clrMapOvr>
    <a:masterClrMapping/>
  </p:clrMapOvr>
  <p:transition spd="slow" advClick="0">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6431"/>
            <a:ext cx="8422349" cy="3357343"/>
          </a:xfrm>
        </p:spPr>
        <p:txBody>
          <a:bodyPr>
            <a:normAutofit/>
          </a:bodyPr>
          <a:lstStyle/>
          <a:p>
            <a:pPr algn="ctr"/>
            <a:r>
              <a:rPr lang="en-US" sz="2400" b="1" dirty="0" err="1"/>
              <a:t>MaaS</a:t>
            </a:r>
            <a:r>
              <a:rPr lang="en-US" sz="2400" b="1" dirty="0"/>
              <a:t> is all about collaboration</a:t>
            </a:r>
            <a:endParaRPr lang="en-GB" sz="2400" b="1" dirty="0"/>
          </a:p>
          <a:p>
            <a:endParaRPr lang="en-GB" b="0" dirty="0"/>
          </a:p>
          <a:p>
            <a:pPr marL="814388" lvl="1" indent="-257175">
              <a:lnSpc>
                <a:spcPct val="150000"/>
              </a:lnSpc>
            </a:pPr>
            <a:r>
              <a:rPr lang="en-GB" sz="1800" dirty="0"/>
              <a:t>There must be a value for every partner</a:t>
            </a:r>
          </a:p>
          <a:p>
            <a:pPr marL="814388" lvl="1" indent="-257175">
              <a:lnSpc>
                <a:spcPct val="150000"/>
              </a:lnSpc>
            </a:pPr>
            <a:r>
              <a:rPr lang="en-GB" sz="1800" dirty="0"/>
              <a:t>Reciprocity &amp; data deals</a:t>
            </a:r>
          </a:p>
          <a:p>
            <a:pPr marL="814388" lvl="1" indent="-257175">
              <a:lnSpc>
                <a:spcPct val="150000"/>
              </a:lnSpc>
            </a:pPr>
            <a:r>
              <a:rPr lang="en-GB" sz="1800" dirty="0"/>
              <a:t>Providers may keep their customer relationship</a:t>
            </a:r>
            <a:endParaRPr lang="en-US" sz="1800" dirty="0"/>
          </a:p>
          <a:p>
            <a:endParaRPr lang="en-US" dirty="0"/>
          </a:p>
        </p:txBody>
      </p:sp>
      <p:sp>
        <p:nvSpPr>
          <p:cNvPr id="2" name="Title 1"/>
          <p:cNvSpPr>
            <a:spLocks noGrp="1"/>
          </p:cNvSpPr>
          <p:nvPr>
            <p:ph type="title"/>
          </p:nvPr>
        </p:nvSpPr>
        <p:spPr>
          <a:xfrm>
            <a:off x="179512" y="338185"/>
            <a:ext cx="6984775" cy="566283"/>
          </a:xfrm>
        </p:spPr>
        <p:txBody>
          <a:bodyPr/>
          <a:lstStyle/>
          <a:p>
            <a:r>
              <a:rPr lang="en-US" sz="3200" dirty="0"/>
              <a:t>Building a strong partnership</a:t>
            </a:r>
            <a:endParaRPr lang="en-US" sz="1800" dirty="0"/>
          </a:p>
        </p:txBody>
      </p:sp>
      <p:sp>
        <p:nvSpPr>
          <p:cNvPr id="5" name="Slide Number Placeholder 4"/>
          <p:cNvSpPr>
            <a:spLocks noGrp="1"/>
          </p:cNvSpPr>
          <p:nvPr>
            <p:ph type="sldNum" sz="quarter" idx="4"/>
          </p:nvPr>
        </p:nvSpPr>
        <p:spPr>
          <a:prstGeom prst="rect">
            <a:avLst/>
          </a:prstGeom>
        </p:spPr>
        <p:txBody>
          <a:bodyPr/>
          <a:lstStyle/>
          <a:p>
            <a:fld id="{8EE4D688-8A93-6D45-BDD0-48CE623BED81}" type="slidenum">
              <a:rPr lang="fr-FR" smtClean="0"/>
              <a:pPr/>
              <a:t>6</a:t>
            </a:fld>
            <a:endParaRPr lang="fr-FR" dirty="0"/>
          </a:p>
        </p:txBody>
      </p:sp>
      <p:sp>
        <p:nvSpPr>
          <p:cNvPr id="4" name="Footer Placeholder 3"/>
          <p:cNvSpPr>
            <a:spLocks noGrp="1"/>
          </p:cNvSpPr>
          <p:nvPr>
            <p:ph type="ftr" sz="quarter" idx="4294967295"/>
          </p:nvPr>
        </p:nvSpPr>
        <p:spPr>
          <a:xfrm>
            <a:off x="6972300" y="4767263"/>
            <a:ext cx="2171700" cy="274637"/>
          </a:xfrm>
          <a:prstGeom prst="rect">
            <a:avLst/>
          </a:prstGeom>
        </p:spPr>
        <p:txBody>
          <a:bodyPr/>
          <a:lstStyle/>
          <a:p>
            <a:r>
              <a:rPr lang="fr-FR"/>
              <a:t>UITP</a:t>
            </a:r>
            <a:endParaRPr lang="fr-FR" dirty="0"/>
          </a:p>
        </p:txBody>
      </p:sp>
      <p:pic>
        <p:nvPicPr>
          <p:cNvPr id="7" name="Grafik 6">
            <a:extLst>
              <a:ext uri="{FF2B5EF4-FFF2-40B4-BE49-F238E27FC236}">
                <a16:creationId xmlns:a16="http://schemas.microsoft.com/office/drawing/2014/main" id="{D53291D8-9DD3-48CD-8CEB-D403A05E22B3}"/>
              </a:ext>
            </a:extLst>
          </p:cNvPr>
          <p:cNvPicPr>
            <a:picLocks noChangeAspect="1"/>
          </p:cNvPicPr>
          <p:nvPr/>
        </p:nvPicPr>
        <p:blipFill rotWithShape="1">
          <a:blip r:embed="rId2"/>
          <a:srcRect l="11650"/>
          <a:stretch/>
        </p:blipFill>
        <p:spPr>
          <a:xfrm>
            <a:off x="6457170" y="1707654"/>
            <a:ext cx="2699792" cy="2122934"/>
          </a:xfrm>
          <a:prstGeom prst="rect">
            <a:avLst/>
          </a:prstGeom>
        </p:spPr>
      </p:pic>
    </p:spTree>
    <p:extLst>
      <p:ext uri="{BB962C8B-B14F-4D97-AF65-F5344CB8AC3E}">
        <p14:creationId xmlns:p14="http://schemas.microsoft.com/office/powerpoint/2010/main" val="2228222064"/>
      </p:ext>
    </p:extLst>
  </p:cSld>
  <p:clrMapOvr>
    <a:masterClrMapping/>
  </p:clrMapOvr>
  <p:transition spd="slow" advClick="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ildergebnis für VW er gehört zur Familie Blechschild, 20 x 30 cm"/>
          <p:cNvSpPr>
            <a:spLocks noChangeAspect="1" noChangeArrowheads="1"/>
          </p:cNvSpPr>
          <p:nvPr/>
        </p:nvSpPr>
        <p:spPr bwMode="auto">
          <a:xfrm>
            <a:off x="1143000"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a:solidFill>
                <a:srgbClr val="004047"/>
              </a:solidFill>
            </a:endParaRPr>
          </a:p>
        </p:txBody>
      </p:sp>
      <p:sp>
        <p:nvSpPr>
          <p:cNvPr id="4" name="AutoShape 4" descr="Bildergebnis für VW er gehört zur Familie Blechschild, 20 x 30 cm"/>
          <p:cNvSpPr>
            <a:spLocks noChangeAspect="1" noChangeArrowheads="1"/>
          </p:cNvSpPr>
          <p:nvPr/>
        </p:nvSpPr>
        <p:spPr bwMode="auto">
          <a:xfrm>
            <a:off x="1257300" y="595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a:solidFill>
                <a:srgbClr val="004047"/>
              </a:solidFill>
            </a:endParaRPr>
          </a:p>
        </p:txBody>
      </p:sp>
      <p:sp>
        <p:nvSpPr>
          <p:cNvPr id="5" name="AutoShape 6" descr="Bildergebnis für VW er gehört zur Familie Blechschild, 20 x 30 cm"/>
          <p:cNvSpPr>
            <a:spLocks noChangeAspect="1" noChangeArrowheads="1"/>
          </p:cNvSpPr>
          <p:nvPr/>
        </p:nvSpPr>
        <p:spPr bwMode="auto">
          <a:xfrm>
            <a:off x="1371600" y="12025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a:solidFill>
                <a:srgbClr val="004047"/>
              </a:solidFill>
            </a:endParaRPr>
          </a:p>
        </p:txBody>
      </p:sp>
      <p:pic>
        <p:nvPicPr>
          <p:cNvPr id="8" name="Content Placeholder 7"/>
          <p:cNvPicPr>
            <a:picLocks noGrp="1" noChangeAspect="1"/>
          </p:cNvPicPr>
          <p:nvPr>
            <p:ph idx="1"/>
          </p:nvPr>
        </p:nvPicPr>
        <p:blipFill>
          <a:blip r:embed="rId4"/>
          <a:stretch>
            <a:fillRect/>
          </a:stretch>
        </p:blipFill>
        <p:spPr>
          <a:xfrm>
            <a:off x="1484834" y="1092182"/>
            <a:ext cx="4943740" cy="3901239"/>
          </a:xfrm>
          <a:prstGeom prst="rect">
            <a:avLst/>
          </a:prstGeom>
          <a:ln>
            <a:noFill/>
          </a:ln>
          <a:effectLst>
            <a:outerShdw blurRad="190500" algn="tl" rotWithShape="0">
              <a:srgbClr val="000000">
                <a:alpha val="70000"/>
              </a:srgbClr>
            </a:outerShdw>
          </a:effectLst>
        </p:spPr>
      </p:pic>
      <p:sp>
        <p:nvSpPr>
          <p:cNvPr id="6" name="Title 5"/>
          <p:cNvSpPr>
            <a:spLocks noGrp="1"/>
          </p:cNvSpPr>
          <p:nvPr>
            <p:ph type="title"/>
          </p:nvPr>
        </p:nvSpPr>
        <p:spPr>
          <a:xfrm>
            <a:off x="395536" y="463024"/>
            <a:ext cx="6347049" cy="566283"/>
          </a:xfrm>
        </p:spPr>
        <p:txBody>
          <a:bodyPr/>
          <a:lstStyle/>
          <a:p>
            <a:r>
              <a:rPr lang="en-US" sz="2400" dirty="0"/>
              <a:t>Who takes which role within the eco-system?</a:t>
            </a:r>
            <a:br>
              <a:rPr lang="en-US" sz="3600" dirty="0"/>
            </a:br>
            <a:endParaRPr lang="en-US" sz="3600" dirty="0"/>
          </a:p>
        </p:txBody>
      </p:sp>
      <p:sp>
        <p:nvSpPr>
          <p:cNvPr id="3" name="Foliennummernplatzhalter 2"/>
          <p:cNvSpPr>
            <a:spLocks noGrp="1"/>
          </p:cNvSpPr>
          <p:nvPr>
            <p:ph type="sldNum" sz="quarter" idx="4"/>
          </p:nvPr>
        </p:nvSpPr>
        <p:spPr>
          <a:prstGeom prst="rect">
            <a:avLst/>
          </a:prstGeom>
        </p:spPr>
        <p:txBody>
          <a:bodyPr/>
          <a:lstStyle/>
          <a:p>
            <a:fld id="{3CACC36D-4EB3-41C7-B586-E45DDE5A09AE}" type="slidenum">
              <a:rPr lang="de-DE" smtClean="0">
                <a:solidFill>
                  <a:srgbClr val="004047"/>
                </a:solidFill>
              </a:rPr>
              <a:pPr/>
              <a:t>7</a:t>
            </a:fld>
            <a:endParaRPr lang="de-DE" dirty="0">
              <a:solidFill>
                <a:srgbClr val="004047"/>
              </a:solidFill>
            </a:endParaRPr>
          </a:p>
        </p:txBody>
      </p:sp>
    </p:spTree>
    <p:custDataLst>
      <p:tags r:id="rId1"/>
    </p:custDataLst>
    <p:extLst>
      <p:ext uri="{BB962C8B-B14F-4D97-AF65-F5344CB8AC3E}">
        <p14:creationId xmlns:p14="http://schemas.microsoft.com/office/powerpoint/2010/main" val="2574937674"/>
      </p:ext>
    </p:extLst>
  </p:cSld>
  <p:clrMapOvr>
    <a:masterClrMapping/>
  </p:clrMapOvr>
  <p:transition spd="slow" advClick="0">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fr-BE" dirty="0">
                <a:solidFill>
                  <a:schemeClr val="accent3"/>
                </a:solidFill>
              </a:rPr>
              <a:t>	</a:t>
            </a:r>
          </a:p>
          <a:p>
            <a:endParaRPr lang="fr-BE" dirty="0">
              <a:solidFill>
                <a:schemeClr val="accent3"/>
              </a:solidFill>
            </a:endParaRPr>
          </a:p>
          <a:p>
            <a:r>
              <a:rPr lang="fr-BE" dirty="0">
                <a:solidFill>
                  <a:schemeClr val="accent3"/>
                </a:solidFill>
              </a:rPr>
              <a:t> </a:t>
            </a:r>
            <a:endParaRPr lang="en-US" dirty="0">
              <a:solidFill>
                <a:schemeClr val="accent3"/>
              </a:solidFill>
            </a:endParaRPr>
          </a:p>
        </p:txBody>
      </p:sp>
      <p:sp>
        <p:nvSpPr>
          <p:cNvPr id="4" name="Title 3"/>
          <p:cNvSpPr>
            <a:spLocks noGrp="1"/>
          </p:cNvSpPr>
          <p:nvPr>
            <p:ph type="title"/>
          </p:nvPr>
        </p:nvSpPr>
        <p:spPr/>
        <p:txBody>
          <a:bodyPr/>
          <a:lstStyle/>
          <a:p>
            <a:r>
              <a:rPr lang="en-US" dirty="0"/>
              <a:t>Role of the Integrator</a:t>
            </a:r>
            <a:br>
              <a:rPr lang="en-US" dirty="0"/>
            </a:br>
            <a:r>
              <a:rPr lang="fr-BE" sz="2100" dirty="0" err="1">
                <a:solidFill>
                  <a:schemeClr val="tx1"/>
                </a:solidFill>
              </a:rPr>
              <a:t>Who</a:t>
            </a:r>
            <a:r>
              <a:rPr lang="fr-BE" sz="2100" dirty="0">
                <a:solidFill>
                  <a:schemeClr val="tx1"/>
                </a:solidFill>
              </a:rPr>
              <a:t> can </a:t>
            </a:r>
            <a:r>
              <a:rPr lang="fr-BE" sz="2100" dirty="0" err="1">
                <a:solidFill>
                  <a:schemeClr val="tx1"/>
                </a:solidFill>
              </a:rPr>
              <a:t>make</a:t>
            </a:r>
            <a:r>
              <a:rPr lang="fr-BE" sz="2100" dirty="0">
                <a:solidFill>
                  <a:schemeClr val="tx1"/>
                </a:solidFill>
              </a:rPr>
              <a:t> </a:t>
            </a:r>
            <a:r>
              <a:rPr lang="fr-BE" sz="2100" dirty="0" err="1">
                <a:solidFill>
                  <a:schemeClr val="tx1"/>
                </a:solidFill>
              </a:rPr>
              <a:t>it</a:t>
            </a:r>
            <a:r>
              <a:rPr lang="fr-BE" sz="2100" dirty="0">
                <a:solidFill>
                  <a:schemeClr val="tx1"/>
                </a:solidFill>
              </a:rPr>
              <a:t> </a:t>
            </a:r>
            <a:r>
              <a:rPr lang="fr-BE" sz="2100" dirty="0" err="1">
                <a:solidFill>
                  <a:schemeClr val="tx1"/>
                </a:solidFill>
              </a:rPr>
              <a:t>fly</a:t>
            </a:r>
            <a:r>
              <a:rPr lang="fr-BE" sz="2100" dirty="0">
                <a:solidFill>
                  <a:schemeClr val="tx1"/>
                </a:solidFill>
              </a:rPr>
              <a:t>?</a:t>
            </a:r>
            <a:endParaRPr lang="en-US" sz="2100" dirty="0">
              <a:solidFill>
                <a:schemeClr val="tx1"/>
              </a:solidFill>
            </a:endParaRPr>
          </a:p>
        </p:txBody>
      </p:sp>
      <p:pic>
        <p:nvPicPr>
          <p:cNvPr id="3" name="Picture 2"/>
          <p:cNvPicPr>
            <a:picLocks noChangeAspect="1"/>
          </p:cNvPicPr>
          <p:nvPr/>
        </p:nvPicPr>
        <p:blipFill rotWithShape="1">
          <a:blip r:embed="rId3"/>
          <a:srcRect t="22817"/>
          <a:stretch/>
        </p:blipFill>
        <p:spPr>
          <a:xfrm>
            <a:off x="4211960" y="861671"/>
            <a:ext cx="2520280" cy="4185209"/>
          </a:xfrm>
          <a:prstGeom prst="rect">
            <a:avLst/>
          </a:prstGeom>
        </p:spPr>
      </p:pic>
      <p:pic>
        <p:nvPicPr>
          <p:cNvPr id="7" name="Picture 6"/>
          <p:cNvPicPr>
            <a:picLocks noChangeAspect="1"/>
          </p:cNvPicPr>
          <p:nvPr/>
        </p:nvPicPr>
        <p:blipFill rotWithShape="1">
          <a:blip r:embed="rId4"/>
          <a:srcRect t="6956"/>
          <a:stretch/>
        </p:blipFill>
        <p:spPr>
          <a:xfrm>
            <a:off x="568627" y="2931790"/>
            <a:ext cx="2467535" cy="963153"/>
          </a:xfrm>
          <a:prstGeom prst="rect">
            <a:avLst/>
          </a:prstGeom>
        </p:spPr>
      </p:pic>
      <p:pic>
        <p:nvPicPr>
          <p:cNvPr id="8" name="Picture 7"/>
          <p:cNvPicPr>
            <a:picLocks noChangeAspect="1"/>
          </p:cNvPicPr>
          <p:nvPr/>
        </p:nvPicPr>
        <p:blipFill>
          <a:blip r:embed="rId5"/>
          <a:stretch>
            <a:fillRect/>
          </a:stretch>
        </p:blipFill>
        <p:spPr>
          <a:xfrm>
            <a:off x="3326632" y="3147814"/>
            <a:ext cx="608181" cy="448017"/>
          </a:xfrm>
          <a:prstGeom prst="rect">
            <a:avLst/>
          </a:prstGeom>
        </p:spPr>
      </p:pic>
    </p:spTree>
    <p:extLst>
      <p:ext uri="{BB962C8B-B14F-4D97-AF65-F5344CB8AC3E}">
        <p14:creationId xmlns:p14="http://schemas.microsoft.com/office/powerpoint/2010/main" val="3849547855"/>
      </p:ext>
    </p:extLst>
  </p:cSld>
  <p:clrMapOvr>
    <a:masterClrMapping/>
  </p:clrMapOvr>
  <p:transition spd="slow" advClick="0">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95536" y="1059582"/>
            <a:ext cx="2724150" cy="2677809"/>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dirty="0"/>
              <a:t>Different </a:t>
            </a:r>
            <a:r>
              <a:rPr lang="en-US" dirty="0" err="1"/>
              <a:t>MaaS</a:t>
            </a:r>
            <a:r>
              <a:rPr lang="en-US" dirty="0"/>
              <a:t> Models</a:t>
            </a:r>
          </a:p>
        </p:txBody>
      </p:sp>
      <p:sp>
        <p:nvSpPr>
          <p:cNvPr id="4" name="Slide Number Placeholder 3"/>
          <p:cNvSpPr>
            <a:spLocks noGrp="1"/>
          </p:cNvSpPr>
          <p:nvPr>
            <p:ph type="sldNum" sz="quarter" idx="4"/>
          </p:nvPr>
        </p:nvSpPr>
        <p:spPr/>
        <p:txBody>
          <a:bodyPr/>
          <a:lstStyle/>
          <a:p>
            <a:fld id="{CAF9E0FF-B10D-4CDE-8E2F-7A238B99A7FE}" type="slidenum">
              <a:rPr lang="en-GB" smtClean="0"/>
              <a:pPr/>
              <a:t>9</a:t>
            </a:fld>
            <a:endParaRPr lang="en-GB" dirty="0"/>
          </a:p>
        </p:txBody>
      </p:sp>
      <p:pic>
        <p:nvPicPr>
          <p:cNvPr id="6" name="Picture 5"/>
          <p:cNvPicPr>
            <a:picLocks noChangeAspect="1"/>
          </p:cNvPicPr>
          <p:nvPr/>
        </p:nvPicPr>
        <p:blipFill rotWithShape="1">
          <a:blip r:embed="rId4"/>
          <a:srcRect b="9026"/>
          <a:stretch/>
        </p:blipFill>
        <p:spPr>
          <a:xfrm>
            <a:off x="3148869" y="1085317"/>
            <a:ext cx="2635914" cy="388843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5840115" y="1085317"/>
            <a:ext cx="2724150" cy="3238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2629369"/>
      </p:ext>
    </p:extLst>
  </p:cSld>
  <p:clrMapOvr>
    <a:masterClrMapping/>
  </p:clrMapOvr>
  <p:transition spd="slow" advClick="0">
    <p:wipe dir="r"/>
  </p:transition>
</p:sld>
</file>

<file path=ppt/tags/tag1.xml><?xml version="1.0" encoding="utf-8"?>
<p:tagLst xmlns:a="http://schemas.openxmlformats.org/drawingml/2006/main" xmlns:r="http://schemas.openxmlformats.org/officeDocument/2006/relationships" xmlns:p="http://schemas.openxmlformats.org/presentationml/2006/main">
  <p:tag name="MIO_EK_DESIGN" val="2267"/>
  <p:tag name="MIO_VERSION_DESIGN" val="15.05.2015 16:53:22"/>
  <p:tag name="MIO_DBID_DESIGN" val="1CE40678-9E40-4EA1-8464-ADA29A4E64C7"/>
</p:tagLst>
</file>

<file path=ppt/theme/theme1.xml><?xml version="1.0" encoding="utf-8"?>
<a:theme xmlns:a="http://schemas.openxmlformats.org/drawingml/2006/main" name="GPTS 2017">
  <a:themeElements>
    <a:clrScheme name="Stockholm">
      <a:dk1>
        <a:srgbClr val="184249"/>
      </a:dk1>
      <a:lt1>
        <a:srgbClr val="FFFFFF"/>
      </a:lt1>
      <a:dk2>
        <a:srgbClr val="184249"/>
      </a:dk2>
      <a:lt2>
        <a:srgbClr val="FFFFFF"/>
      </a:lt2>
      <a:accent1>
        <a:srgbClr val="68BFAC"/>
      </a:accent1>
      <a:accent2>
        <a:srgbClr val="E84134"/>
      </a:accent2>
      <a:accent3>
        <a:srgbClr val="EDF6F4"/>
      </a:accent3>
      <a:accent4>
        <a:srgbClr val="004047"/>
      </a:accent4>
      <a:accent5>
        <a:srgbClr val="F07F31"/>
      </a:accent5>
      <a:accent6>
        <a:srgbClr val="F9B20D"/>
      </a:accent6>
      <a:hlink>
        <a:srgbClr val="73BA59"/>
      </a:hlink>
      <a:folHlink>
        <a:srgbClr val="71194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1150</Words>
  <Application>Microsoft Office PowerPoint</Application>
  <PresentationFormat>Bildschirmpräsentation (16:9)</PresentationFormat>
  <Paragraphs>89</Paragraphs>
  <Slides>14</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Century Gothic</vt:lpstr>
      <vt:lpstr>Courier New</vt:lpstr>
      <vt:lpstr>Symbol</vt:lpstr>
      <vt:lpstr>Wingdings</vt:lpstr>
      <vt:lpstr>GPTS 2017</vt:lpstr>
      <vt:lpstr>PowerPoint-Präsentation</vt:lpstr>
      <vt:lpstr>PowerPoint-Präsentation</vt:lpstr>
      <vt:lpstr>What is maas? - UITP Definition</vt:lpstr>
      <vt:lpstr>Why Is Maas interesting?</vt:lpstr>
      <vt:lpstr>Creating a user centric experience</vt:lpstr>
      <vt:lpstr>Building a strong partnership</vt:lpstr>
      <vt:lpstr>Who takes which role within the eco-system? </vt:lpstr>
      <vt:lpstr>Role of the Integrator Who can make it fly?</vt:lpstr>
      <vt:lpstr>Different MaaS Models</vt:lpstr>
      <vt:lpstr>Conclusion</vt:lpstr>
      <vt:lpstr>Recommendations</vt:lpstr>
      <vt:lpstr>Recommendations</vt:lpstr>
      <vt:lpstr>Recommendations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Pelletier, Claude</dc:creator>
  <cp:lastModifiedBy>Martin R.</cp:lastModifiedBy>
  <cp:revision>367</cp:revision>
  <cp:lastPrinted>2018-05-24T08:23:44Z</cp:lastPrinted>
  <dcterms:created xsi:type="dcterms:W3CDTF">2016-02-12T14:42:28Z</dcterms:created>
  <dcterms:modified xsi:type="dcterms:W3CDTF">2019-06-08T09:51:50Z</dcterms:modified>
</cp:coreProperties>
</file>