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69" r:id="rId4"/>
    <p:sldId id="291" r:id="rId5"/>
    <p:sldId id="292" r:id="rId6"/>
    <p:sldId id="270" r:id="rId7"/>
    <p:sldId id="275" r:id="rId8"/>
    <p:sldId id="281" r:id="rId9"/>
    <p:sldId id="289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140"/>
    <a:srgbClr val="E7725C"/>
    <a:srgbClr val="0E2376"/>
    <a:srgbClr val="33B6B1"/>
    <a:srgbClr val="E61972"/>
    <a:srgbClr val="B1DDE6"/>
    <a:srgbClr val="B1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72" autoAdjust="0"/>
  </p:normalViewPr>
  <p:slideViewPr>
    <p:cSldViewPr snapToGrid="0" snapToObjects="1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4E6430-009E-41D1-9210-2549AC7951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549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8B263-73E7-4569-9069-598C4ECC35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172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18B263-73E7-4569-9069-598C4ECC359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84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01025" y="1312197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01025" y="2016765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685799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167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9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685799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1325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5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4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33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9508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01025" y="1312197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01025" y="2016765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685799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097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9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685799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11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Candara"/>
                <a:ea typeface="Arial" charset="0"/>
                <a:cs typeface="Candar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447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1" i="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 b="0" i="0">
                <a:solidFill>
                  <a:srgbClr val="F56140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85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214313" y="5710238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fr-FR" sz="9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07/09/2017</a:t>
            </a:r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7269163" y="5710238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1FF93E8-29F2-4240-A2AE-95F96C4E4EF0}" type="slidenum">
              <a:rPr lang="fr-FR" altLang="fr-FR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fr-FR" altLang="fr-FR" sz="90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1913"/>
            <a:ext cx="541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ANNER_word.pd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8" y="6099121"/>
            <a:ext cx="9199284" cy="77619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E2376"/>
                </a:solidFill>
                <a:latin typeface="Candara"/>
                <a:cs typeface="Candara"/>
              </a:rPr>
              <a:t>M</a:t>
            </a:r>
            <a:r>
              <a:rPr lang="it-IT" dirty="0"/>
              <a:t>y-TRAC for UITP summit</a:t>
            </a:r>
            <a:endParaRPr lang="it-IT" b="1" dirty="0">
              <a:solidFill>
                <a:srgbClr val="0E2376"/>
              </a:solidFill>
              <a:latin typeface="Candara"/>
              <a:cs typeface="Candara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June 11</a:t>
            </a:r>
            <a:r>
              <a:rPr lang="it-IT" dirty="0">
                <a:solidFill>
                  <a:srgbClr val="F56140"/>
                </a:solidFill>
                <a:latin typeface="Candara"/>
                <a:cs typeface="Candara"/>
              </a:rPr>
              <a:t>, 2019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latin typeface="Candara"/>
                <a:cs typeface="Candara"/>
              </a:rPr>
              <a:t>Ismini Stroumpou</a:t>
            </a:r>
          </a:p>
          <a:p>
            <a:r>
              <a:rPr lang="it-IT" dirty="0"/>
              <a:t>AETHON Engineering Consultants P.C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9018" y="6475098"/>
            <a:ext cx="184666" cy="369332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85787" y="128588"/>
            <a:ext cx="2600326" cy="2462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GB" sz="1000" dirty="0">
                <a:latin typeface="Candara" charset="0"/>
                <a:ea typeface="Candara" charset="0"/>
                <a:cs typeface="Candara" charset="0"/>
              </a:rPr>
              <a:t>Grant Agreement Number : </a:t>
            </a:r>
            <a:r>
              <a:rPr lang="en-GB" sz="1000" dirty="0"/>
              <a:t>H2020 – 777640</a:t>
            </a:r>
            <a:endParaRPr lang="fr-FR" sz="10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12" y="85725"/>
            <a:ext cx="771525" cy="320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2A6183-72C6-419D-A059-870A29761FCD}"/>
              </a:ext>
            </a:extLst>
          </p:cNvPr>
          <p:cNvPicPr/>
          <p:nvPr/>
        </p:nvPicPr>
        <p:blipFill rotWithShape="1">
          <a:blip r:embed="rId2"/>
          <a:srcRect l="24019" t="11880" r="33903" b="3360"/>
          <a:stretch/>
        </p:blipFill>
        <p:spPr bwMode="auto">
          <a:xfrm>
            <a:off x="5263469" y="657581"/>
            <a:ext cx="3172730" cy="4017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7433C9-1F42-4CE9-9A01-E590AB78F3BC}"/>
              </a:ext>
            </a:extLst>
          </p:cNvPr>
          <p:cNvSpPr txBox="1"/>
          <p:nvPr/>
        </p:nvSpPr>
        <p:spPr>
          <a:xfrm>
            <a:off x="598225" y="937071"/>
            <a:ext cx="2862892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Starting Date: 1/9/2017</a:t>
            </a:r>
          </a:p>
          <a:p>
            <a:r>
              <a:rPr lang="en-US" dirty="0">
                <a:latin typeface="Candara" panose="020E0502030303020204" pitchFamily="34" charset="0"/>
              </a:rPr>
              <a:t>Duration: 37 months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6EEFBB-335F-4304-AAEF-0BDB1DEC7B9E}"/>
              </a:ext>
            </a:extLst>
          </p:cNvPr>
          <p:cNvSpPr/>
          <p:nvPr/>
        </p:nvSpPr>
        <p:spPr>
          <a:xfrm>
            <a:off x="540328" y="1848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Grant agreement ID: 777640</a:t>
            </a:r>
          </a:p>
          <a:p>
            <a:r>
              <a:rPr lang="en-GB" dirty="0">
                <a:latin typeface="Candara" panose="020E0502030303020204" pitchFamily="34" charset="0"/>
              </a:rPr>
              <a:t>Overall budget: € 3 494 476,25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A55CBD-E94F-48D8-9320-6253880DAD16}"/>
              </a:ext>
            </a:extLst>
          </p:cNvPr>
          <p:cNvSpPr txBox="1"/>
          <p:nvPr/>
        </p:nvSpPr>
        <p:spPr>
          <a:xfrm>
            <a:off x="809608" y="2728103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UPC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39F05C-2960-4097-A455-097AADA189E5}"/>
              </a:ext>
            </a:extLst>
          </p:cNvPr>
          <p:cNvSpPr txBox="1"/>
          <p:nvPr/>
        </p:nvSpPr>
        <p:spPr>
          <a:xfrm>
            <a:off x="809660" y="3319035"/>
            <a:ext cx="124856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AETHON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3A23EC-9A9F-4072-B592-E52A250BDCC2}"/>
              </a:ext>
            </a:extLst>
          </p:cNvPr>
          <p:cNvSpPr txBox="1"/>
          <p:nvPr/>
        </p:nvSpPr>
        <p:spPr>
          <a:xfrm>
            <a:off x="1969973" y="3319035"/>
            <a:ext cx="105281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AMETRO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E47501-C80C-45F5-8F85-64268D0DEE53}"/>
              </a:ext>
            </a:extLst>
          </p:cNvPr>
          <p:cNvSpPr txBox="1"/>
          <p:nvPr/>
        </p:nvSpPr>
        <p:spPr>
          <a:xfrm>
            <a:off x="1939678" y="2738434"/>
            <a:ext cx="1052818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EXPERIS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3B43E7-9D0A-4C48-9F20-0B4C271D32AE}"/>
              </a:ext>
            </a:extLst>
          </p:cNvPr>
          <p:cNvSpPr txBox="1"/>
          <p:nvPr/>
        </p:nvSpPr>
        <p:spPr>
          <a:xfrm>
            <a:off x="3408063" y="2772131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USAL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89F96C-383D-476B-B5C2-F4E4CAEC2990}"/>
              </a:ext>
            </a:extLst>
          </p:cNvPr>
          <p:cNvSpPr txBox="1"/>
          <p:nvPr/>
        </p:nvSpPr>
        <p:spPr>
          <a:xfrm>
            <a:off x="809608" y="4490418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STRA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96FC42-C99C-42F7-A8F1-4AAE71FBE0F0}"/>
              </a:ext>
            </a:extLst>
          </p:cNvPr>
          <p:cNvSpPr txBox="1"/>
          <p:nvPr/>
        </p:nvSpPr>
        <p:spPr>
          <a:xfrm>
            <a:off x="3408063" y="3319035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CERTH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2B5230-B515-4045-84A6-4311EDD4AC08}"/>
              </a:ext>
            </a:extLst>
          </p:cNvPr>
          <p:cNvSpPr txBox="1"/>
          <p:nvPr/>
        </p:nvSpPr>
        <p:spPr>
          <a:xfrm>
            <a:off x="810117" y="3895326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DUT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B332E0-6E73-447B-8570-1AC36D842A25}"/>
              </a:ext>
            </a:extLst>
          </p:cNvPr>
          <p:cNvSpPr txBox="1"/>
          <p:nvPr/>
        </p:nvSpPr>
        <p:spPr>
          <a:xfrm>
            <a:off x="792577" y="5066709"/>
            <a:ext cx="9647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UITP</a:t>
            </a:r>
            <a:endParaRPr 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5787" y="128588"/>
            <a:ext cx="2300288" cy="24622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GB" sz="1000" dirty="0">
                <a:latin typeface="Candara" charset="0"/>
                <a:ea typeface="Candara" charset="0"/>
                <a:cs typeface="Candara" charset="0"/>
              </a:rPr>
              <a:t>Grant Agreement Number : 777640</a:t>
            </a:r>
            <a:endParaRPr lang="fr-FR" sz="10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12" y="85725"/>
            <a:ext cx="771525" cy="320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52" y="3841689"/>
            <a:ext cx="1459435" cy="158614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499317" y="406625"/>
            <a:ext cx="7018028" cy="5456460"/>
            <a:chOff x="3219666" y="1176498"/>
            <a:chExt cx="6251187" cy="521479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666" y="1176498"/>
              <a:ext cx="5488510" cy="521479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8651" y="4504835"/>
              <a:ext cx="1402202" cy="1621677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4522557"/>
            <a:ext cx="2678417" cy="9977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695" y="4200561"/>
            <a:ext cx="22002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>
            <a:extLst>
              <a:ext uri="{FF2B5EF4-FFF2-40B4-BE49-F238E27FC236}">
                <a16:creationId xmlns:a16="http://schemas.microsoft.com/office/drawing/2014/main" xmlns="" id="{9BA9B2E6-53D0-4186-97BC-6E1D0687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920195"/>
            <a:ext cx="3544020" cy="1320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1BE141-C2EF-4FF8-8C71-0667F92961D3}"/>
              </a:ext>
            </a:extLst>
          </p:cNvPr>
          <p:cNvSpPr txBox="1"/>
          <p:nvPr/>
        </p:nvSpPr>
        <p:spPr>
          <a:xfrm>
            <a:off x="4806268" y="1195547"/>
            <a:ext cx="1877437" cy="76944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r>
              <a:rPr lang="en-US" sz="4400" dirty="0"/>
              <a:t>+ </a:t>
            </a:r>
            <a:r>
              <a:rPr lang="en-US" sz="4400" dirty="0" err="1"/>
              <a:t>MaaS</a:t>
            </a:r>
            <a:endParaRPr lang="el-GR" sz="4400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7308EAC3-D686-4745-A467-EE65C65C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2" y="2251992"/>
            <a:ext cx="1853361" cy="3294864"/>
          </a:xfrm>
          <a:prstGeom prst="rect">
            <a:avLst/>
          </a:prstGeom>
        </p:spPr>
      </p:pic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57B8FFE1-3AE1-4EB5-A5E8-0B474BD8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358" y="2240342"/>
            <a:ext cx="1829981" cy="329486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6BC4A4D-0911-482C-92AE-BFC637D58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088" y="2251992"/>
            <a:ext cx="1917123" cy="3294864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85E59DE-4B5A-48FC-BEF8-A5FF2C221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446" y="2240342"/>
            <a:ext cx="1853361" cy="32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>
            <a:extLst>
              <a:ext uri="{FF2B5EF4-FFF2-40B4-BE49-F238E27FC236}">
                <a16:creationId xmlns:a16="http://schemas.microsoft.com/office/drawing/2014/main" xmlns="" id="{9BA9B2E6-53D0-4186-97BC-6E1D0687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920195"/>
            <a:ext cx="3544020" cy="1320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1BE141-C2EF-4FF8-8C71-0667F92961D3}"/>
              </a:ext>
            </a:extLst>
          </p:cNvPr>
          <p:cNvSpPr txBox="1"/>
          <p:nvPr/>
        </p:nvSpPr>
        <p:spPr>
          <a:xfrm>
            <a:off x="4806268" y="1195547"/>
            <a:ext cx="1877437" cy="769441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r>
              <a:rPr lang="en-US" sz="4400" dirty="0"/>
              <a:t>+ </a:t>
            </a:r>
            <a:r>
              <a:rPr lang="en-US" sz="4400" dirty="0" err="1"/>
              <a:t>MaaS</a:t>
            </a:r>
            <a:endParaRPr lang="el-GR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46A508-5090-49F0-86E2-C90524B666F3}"/>
              </a:ext>
            </a:extLst>
          </p:cNvPr>
          <p:cNvSpPr txBox="1"/>
          <p:nvPr/>
        </p:nvSpPr>
        <p:spPr>
          <a:xfrm>
            <a:off x="869056" y="2654302"/>
            <a:ext cx="1859030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GTFS from TSPs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8B5BC8-1DE4-4CA4-A240-1FA04B9ADE40}"/>
              </a:ext>
            </a:extLst>
          </p:cNvPr>
          <p:cNvSpPr txBox="1"/>
          <p:nvPr/>
        </p:nvSpPr>
        <p:spPr>
          <a:xfrm>
            <a:off x="869056" y="3317534"/>
            <a:ext cx="2652516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3</a:t>
            </a:r>
            <a:r>
              <a:rPr lang="en-US" baseline="30000" dirty="0">
                <a:latin typeface="Candara" panose="020E0502030303020204" pitchFamily="34" charset="0"/>
              </a:rPr>
              <a:t>rd</a:t>
            </a:r>
            <a:r>
              <a:rPr lang="en-US" dirty="0">
                <a:latin typeface="Candara" panose="020E0502030303020204" pitchFamily="34" charset="0"/>
              </a:rPr>
              <a:t> parties data (e.g. parking, events)</a:t>
            </a:r>
            <a:endParaRPr lang="el-GR" dirty="0">
              <a:latin typeface="Candara" panose="020E0502030303020204" pitchFamily="34" charset="0"/>
            </a:endParaRPr>
          </a:p>
        </p:txBody>
      </p:sp>
      <p:pic>
        <p:nvPicPr>
          <p:cNvPr id="10" name="Google Shape;97;p13">
            <a:extLst>
              <a:ext uri="{FF2B5EF4-FFF2-40B4-BE49-F238E27FC236}">
                <a16:creationId xmlns:a16="http://schemas.microsoft.com/office/drawing/2014/main" xmlns="" id="{F6D252FF-478E-4E76-B80A-85039B7E4E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154" y="3060350"/>
            <a:ext cx="3538604" cy="737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DC5B81B-C810-4EF2-B36D-A4006754890B}"/>
              </a:ext>
            </a:extLst>
          </p:cNvPr>
          <p:cNvGrpSpPr/>
          <p:nvPr/>
        </p:nvGrpSpPr>
        <p:grpSpPr>
          <a:xfrm>
            <a:off x="4158810" y="2846257"/>
            <a:ext cx="496898" cy="367434"/>
            <a:chOff x="3610896" y="121266"/>
            <a:chExt cx="771524" cy="546792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xmlns="" id="{932B0DFC-9928-4AFB-ACDD-A61288FFE30A}"/>
                </a:ext>
              </a:extLst>
            </p:cNvPr>
            <p:cNvSpPr/>
            <p:nvPr/>
          </p:nvSpPr>
          <p:spPr>
            <a:xfrm>
              <a:off x="3610896" y="121266"/>
              <a:ext cx="771524" cy="546792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5" name="Imagen 19">
              <a:extLst>
                <a:ext uri="{FF2B5EF4-FFF2-40B4-BE49-F238E27FC236}">
                  <a16:creationId xmlns:a16="http://schemas.microsoft.com/office/drawing/2014/main" xmlns="" id="{4864C1D0-5A35-47BB-8B95-85FA04CB5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577" y="203795"/>
              <a:ext cx="572195" cy="275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81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Map</a:t>
            </a:r>
            <a:r>
              <a:rPr lang="es-ES" dirty="0"/>
              <a:t> of </a:t>
            </a:r>
            <a:r>
              <a:rPr lang="es-ES" dirty="0" err="1"/>
              <a:t>My</a:t>
            </a:r>
            <a:r>
              <a:rPr lang="es-ES" dirty="0"/>
              <a:t>-TRAC </a:t>
            </a:r>
            <a:r>
              <a:rPr lang="es-ES" dirty="0" err="1"/>
              <a:t>technologies</a:t>
            </a:r>
            <a:endParaRPr lang="en-GB" dirty="0"/>
          </a:p>
        </p:txBody>
      </p:sp>
      <p:sp>
        <p:nvSpPr>
          <p:cNvPr id="6" name="Rectángulo redondeado 5"/>
          <p:cNvSpPr/>
          <p:nvPr/>
        </p:nvSpPr>
        <p:spPr>
          <a:xfrm>
            <a:off x="522961" y="1315234"/>
            <a:ext cx="1950929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Profiling</a:t>
            </a:r>
            <a:r>
              <a:rPr lang="es-ES" dirty="0"/>
              <a:t> of </a:t>
            </a:r>
            <a:r>
              <a:rPr lang="es-ES" dirty="0" err="1"/>
              <a:t>users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questionnaires</a:t>
            </a:r>
            <a:endParaRPr lang="en-GB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522961" y="2463453"/>
            <a:ext cx="1950929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Creation</a:t>
            </a:r>
            <a:r>
              <a:rPr lang="es-ES" dirty="0"/>
              <a:t> of </a:t>
            </a:r>
            <a:r>
              <a:rPr lang="es-ES" dirty="0" err="1"/>
              <a:t>models</a:t>
            </a:r>
            <a:endParaRPr lang="en-GB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522961" y="3781675"/>
            <a:ext cx="1950929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Technologies to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implementation</a:t>
            </a:r>
            <a:endParaRPr lang="en-GB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22962" y="4926144"/>
            <a:ext cx="1950929" cy="867143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Mobile and Web Apps </a:t>
            </a:r>
            <a:r>
              <a:rPr lang="es-ES" dirty="0" err="1"/>
              <a:t>implementation</a:t>
            </a:r>
            <a:endParaRPr lang="en-GB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639848" y="1315234"/>
            <a:ext cx="1950929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Questionnaires</a:t>
            </a:r>
            <a:r>
              <a:rPr lang="es-ES" dirty="0"/>
              <a:t> </a:t>
            </a:r>
            <a:r>
              <a:rPr lang="es-ES" dirty="0" err="1"/>
              <a:t>conducted</a:t>
            </a:r>
            <a:r>
              <a:rPr lang="es-ES" dirty="0"/>
              <a:t>, social data</a:t>
            </a:r>
            <a:endParaRPr lang="en-GB" dirty="0"/>
          </a:p>
        </p:txBody>
      </p:sp>
      <p:grpSp>
        <p:nvGrpSpPr>
          <p:cNvPr id="28" name="Grupo 27"/>
          <p:cNvGrpSpPr/>
          <p:nvPr/>
        </p:nvGrpSpPr>
        <p:grpSpPr>
          <a:xfrm>
            <a:off x="3298518" y="2461366"/>
            <a:ext cx="4633587" cy="450935"/>
            <a:chOff x="3213969" y="2461366"/>
            <a:chExt cx="4633587" cy="450935"/>
          </a:xfrm>
        </p:grpSpPr>
        <p:sp>
          <p:nvSpPr>
            <p:cNvPr id="24" name="Rectángulo redondeado 23"/>
            <p:cNvSpPr/>
            <p:nvPr/>
          </p:nvSpPr>
          <p:spPr>
            <a:xfrm>
              <a:off x="3213969" y="2463453"/>
              <a:ext cx="1470765" cy="448848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Netherlands</a:t>
              </a:r>
              <a:endParaRPr lang="en-GB" dirty="0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802688" y="2463453"/>
              <a:ext cx="934234" cy="448848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Greece</a:t>
              </a:r>
              <a:endParaRPr lang="en-GB" dirty="0"/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5854876" y="2463453"/>
              <a:ext cx="1046965" cy="448848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Portugal</a:t>
              </a:r>
              <a:endParaRPr lang="en-GB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7019795" y="2461366"/>
              <a:ext cx="827761" cy="448848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Spain</a:t>
              </a:r>
              <a:endParaRPr lang="en-GB" dirty="0"/>
            </a:p>
          </p:txBody>
        </p:sp>
      </p:grpSp>
      <p:cxnSp>
        <p:nvCxnSpPr>
          <p:cNvPr id="37" name="Conector angular 36"/>
          <p:cNvCxnSpPr>
            <a:stCxn id="23" idx="2"/>
            <a:endCxn id="20" idx="3"/>
          </p:cNvCxnSpPr>
          <p:nvPr/>
        </p:nvCxnSpPr>
        <p:spPr>
          <a:xfrm rot="5400000">
            <a:off x="3667778" y="910487"/>
            <a:ext cx="753649" cy="3141423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3069137" y="2454060"/>
            <a:ext cx="5092352" cy="798533"/>
            <a:chOff x="3231976" y="2454060"/>
            <a:chExt cx="5092352" cy="798533"/>
          </a:xfrm>
        </p:grpSpPr>
        <p:sp>
          <p:nvSpPr>
            <p:cNvPr id="41" name="Rectángulo redondeado 40"/>
            <p:cNvSpPr/>
            <p:nvPr/>
          </p:nvSpPr>
          <p:spPr>
            <a:xfrm>
              <a:off x="3231976" y="2463453"/>
              <a:ext cx="195092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User-centered</a:t>
              </a:r>
              <a:r>
                <a:rPr lang="es-ES" dirty="0"/>
                <a:t> </a:t>
              </a:r>
              <a:r>
                <a:rPr lang="es-ES" dirty="0" err="1"/>
                <a:t>Behaviour</a:t>
              </a:r>
              <a:r>
                <a:rPr lang="es-ES" dirty="0"/>
                <a:t> </a:t>
              </a:r>
              <a:r>
                <a:rPr lang="es-ES" dirty="0" err="1"/>
                <a:t>Models</a:t>
              </a:r>
              <a:endParaRPr lang="en-GB" dirty="0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6373399" y="2454060"/>
              <a:ext cx="195092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Travel</a:t>
              </a:r>
              <a:r>
                <a:rPr lang="es-ES" dirty="0"/>
                <a:t> Data </a:t>
              </a:r>
              <a:r>
                <a:rPr lang="es-ES" dirty="0" err="1"/>
                <a:t>Models</a:t>
              </a:r>
              <a:endParaRPr lang="en-GB" dirty="0"/>
            </a:p>
          </p:txBody>
        </p:sp>
      </p:grpSp>
      <p:cxnSp>
        <p:nvCxnSpPr>
          <p:cNvPr id="45" name="Conector angular 44"/>
          <p:cNvCxnSpPr>
            <a:stCxn id="23" idx="2"/>
            <a:endCxn id="41" idx="0"/>
          </p:cNvCxnSpPr>
          <p:nvPr/>
        </p:nvCxnSpPr>
        <p:spPr>
          <a:xfrm rot="5400000">
            <a:off x="4650419" y="1498558"/>
            <a:ext cx="359079" cy="1570711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23" idx="2"/>
            <a:endCxn id="42" idx="0"/>
          </p:cNvCxnSpPr>
          <p:nvPr/>
        </p:nvCxnSpPr>
        <p:spPr>
          <a:xfrm rot="16200000" flipH="1">
            <a:off x="6225826" y="1493861"/>
            <a:ext cx="349686" cy="1570712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3069136" y="3611672"/>
            <a:ext cx="5092351" cy="1129146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Technologies: </a:t>
            </a:r>
          </a:p>
          <a:p>
            <a:pPr marL="1314450" lvl="2" indent="-400050">
              <a:buAutoNum type="romanLcParenBoth"/>
            </a:pPr>
            <a:r>
              <a:rPr lang="es-ES" dirty="0" err="1"/>
              <a:t>Scale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Cloud</a:t>
            </a:r>
          </a:p>
          <a:p>
            <a:pPr marL="1314450" lvl="2" indent="-400050">
              <a:buAutoNum type="romanLcParenBoth"/>
            </a:pP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backend</a:t>
            </a:r>
            <a:r>
              <a:rPr lang="es-ES" dirty="0"/>
              <a:t> heavy </a:t>
            </a:r>
            <a:r>
              <a:rPr lang="es-ES" dirty="0" err="1"/>
              <a:t>duty</a:t>
            </a:r>
            <a:endParaRPr lang="es-ES" dirty="0"/>
          </a:p>
          <a:p>
            <a:pPr marL="1314450" lvl="2" indent="-400050">
              <a:buAutoNum type="romanLcParenBoth"/>
            </a:pPr>
            <a:r>
              <a:rPr lang="es-ES" dirty="0"/>
              <a:t>Mobile App </a:t>
            </a:r>
            <a:r>
              <a:rPr lang="es-ES" dirty="0" err="1"/>
              <a:t>activity</a:t>
            </a:r>
            <a:endParaRPr lang="en-GB" dirty="0"/>
          </a:p>
        </p:txBody>
      </p:sp>
      <p:cxnSp>
        <p:nvCxnSpPr>
          <p:cNvPr id="50" name="Conector angular 49"/>
          <p:cNvCxnSpPr>
            <a:stCxn id="41" idx="2"/>
            <a:endCxn id="49" idx="0"/>
          </p:cNvCxnSpPr>
          <p:nvPr/>
        </p:nvCxnSpPr>
        <p:spPr>
          <a:xfrm rot="16200000" flipH="1">
            <a:off x="4650418" y="2646777"/>
            <a:ext cx="359079" cy="1570710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/>
          <p:cNvCxnSpPr>
            <a:stCxn id="42" idx="2"/>
            <a:endCxn id="49" idx="0"/>
          </p:cNvCxnSpPr>
          <p:nvPr/>
        </p:nvCxnSpPr>
        <p:spPr>
          <a:xfrm rot="5400000">
            <a:off x="6216433" y="2642080"/>
            <a:ext cx="368472" cy="1570713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3069136" y="4990199"/>
            <a:ext cx="5092351" cy="803088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My</a:t>
            </a:r>
            <a:r>
              <a:rPr lang="es-ES" dirty="0"/>
              <a:t>-TRAC </a:t>
            </a:r>
            <a:r>
              <a:rPr lang="es-ES" dirty="0" err="1"/>
              <a:t>travel</a:t>
            </a:r>
            <a:r>
              <a:rPr lang="es-ES" dirty="0"/>
              <a:t> </a:t>
            </a:r>
            <a:r>
              <a:rPr lang="es-ES" dirty="0" err="1"/>
              <a:t>companion</a:t>
            </a:r>
            <a:r>
              <a:rPr lang="es-ES" dirty="0"/>
              <a:t>: </a:t>
            </a:r>
            <a:r>
              <a:rPr lang="es-ES" dirty="0" err="1"/>
              <a:t>Travel</a:t>
            </a:r>
            <a:r>
              <a:rPr lang="es-ES" dirty="0"/>
              <a:t> </a:t>
            </a:r>
            <a:r>
              <a:rPr lang="es-ES" dirty="0" err="1"/>
              <a:t>Planning</a:t>
            </a:r>
            <a:r>
              <a:rPr lang="es-ES" dirty="0"/>
              <a:t>, Tracking and </a:t>
            </a:r>
            <a:r>
              <a:rPr lang="es-ES" dirty="0" err="1"/>
              <a:t>Recommendation</a:t>
            </a:r>
            <a:r>
              <a:rPr lang="es-ES" dirty="0"/>
              <a:t>, Social </a:t>
            </a:r>
            <a:r>
              <a:rPr lang="es-ES" dirty="0" err="1"/>
              <a:t>Travel</a:t>
            </a:r>
            <a:r>
              <a:rPr lang="es-ES" dirty="0"/>
              <a:t>, </a:t>
            </a:r>
            <a:r>
              <a:rPr lang="es-ES" dirty="0" err="1"/>
              <a:t>Operators</a:t>
            </a:r>
            <a:r>
              <a:rPr lang="es-ES" dirty="0"/>
              <a:t> </a:t>
            </a:r>
            <a:r>
              <a:rPr lang="es-ES" dirty="0" err="1"/>
              <a:t>interaction</a:t>
            </a:r>
            <a:endParaRPr lang="es-ES" dirty="0"/>
          </a:p>
        </p:txBody>
      </p:sp>
      <p:cxnSp>
        <p:nvCxnSpPr>
          <p:cNvPr id="63" name="Conector recto de flecha 62"/>
          <p:cNvCxnSpPr>
            <a:stCxn id="49" idx="2"/>
            <a:endCxn id="58" idx="0"/>
          </p:cNvCxnSpPr>
          <p:nvPr/>
        </p:nvCxnSpPr>
        <p:spPr>
          <a:xfrm>
            <a:off x="5615312" y="4740818"/>
            <a:ext cx="0" cy="2493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redondeado 63"/>
          <p:cNvSpPr/>
          <p:nvPr/>
        </p:nvSpPr>
        <p:spPr>
          <a:xfrm rot="5400000">
            <a:off x="7719425" y="1963457"/>
            <a:ext cx="1927965" cy="631521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WP2, WP3</a:t>
            </a:r>
            <a:endParaRPr lang="en-GB" dirty="0"/>
          </a:p>
        </p:txBody>
      </p:sp>
      <p:sp>
        <p:nvSpPr>
          <p:cNvPr id="66" name="Rectángulo redondeado 65"/>
          <p:cNvSpPr/>
          <p:nvPr/>
        </p:nvSpPr>
        <p:spPr>
          <a:xfrm rot="5400000">
            <a:off x="7592598" y="4386719"/>
            <a:ext cx="2181614" cy="631521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WP4, WP5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49" grpId="0" animBg="1"/>
      <p:bldP spid="58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>
          <a:xfrm>
            <a:off x="1624642" y="2757037"/>
            <a:ext cx="6170907" cy="1190684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My</a:t>
            </a:r>
            <a:r>
              <a:rPr lang="es-ES" dirty="0"/>
              <a:t>-TRAC </a:t>
            </a:r>
            <a:r>
              <a:rPr lang="es-ES" dirty="0" err="1"/>
              <a:t>technology</a:t>
            </a:r>
            <a:r>
              <a:rPr lang="es-ES" dirty="0"/>
              <a:t> </a:t>
            </a:r>
            <a:r>
              <a:rPr lang="es-ES" dirty="0" err="1"/>
              <a:t>platform</a:t>
            </a:r>
            <a:endParaRPr lang="en-GB" dirty="0"/>
          </a:p>
        </p:txBody>
      </p:sp>
      <p:grpSp>
        <p:nvGrpSpPr>
          <p:cNvPr id="5" name="Grupo 4"/>
          <p:cNvGrpSpPr/>
          <p:nvPr/>
        </p:nvGrpSpPr>
        <p:grpSpPr>
          <a:xfrm>
            <a:off x="706385" y="4424966"/>
            <a:ext cx="3558557" cy="789140"/>
            <a:chOff x="706385" y="4424966"/>
            <a:chExt cx="3558557" cy="789140"/>
          </a:xfrm>
        </p:grpSpPr>
        <p:sp>
          <p:nvSpPr>
            <p:cNvPr id="26" name="Rectángulo redondeado 25"/>
            <p:cNvSpPr/>
            <p:nvPr/>
          </p:nvSpPr>
          <p:spPr>
            <a:xfrm>
              <a:off x="706385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User</a:t>
              </a:r>
              <a:r>
                <a:rPr lang="es-ES" dirty="0"/>
                <a:t> </a:t>
              </a:r>
              <a:r>
                <a:rPr lang="es-ES" dirty="0" err="1"/>
                <a:t>behaviour</a:t>
              </a:r>
              <a:r>
                <a:rPr lang="es-ES" dirty="0"/>
                <a:t> </a:t>
              </a:r>
              <a:r>
                <a:rPr lang="es-ES" dirty="0" err="1"/>
                <a:t>models</a:t>
              </a:r>
              <a:endParaRPr lang="en-GB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2540643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Travel</a:t>
              </a:r>
              <a:r>
                <a:rPr lang="es-ES" dirty="0"/>
                <a:t> </a:t>
              </a:r>
              <a:r>
                <a:rPr lang="es-ES" dirty="0" err="1"/>
                <a:t>analytics</a:t>
              </a:r>
              <a:r>
                <a:rPr lang="es-ES" dirty="0"/>
                <a:t> </a:t>
              </a:r>
              <a:r>
                <a:rPr lang="es-ES" dirty="0" err="1"/>
                <a:t>models</a:t>
              </a:r>
              <a:endParaRPr lang="en-GB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624642" y="2757037"/>
            <a:ext cx="6170907" cy="1190684"/>
            <a:chOff x="1568534" y="1182083"/>
            <a:chExt cx="6170907" cy="1190684"/>
          </a:xfrm>
        </p:grpSpPr>
        <p:sp>
          <p:nvSpPr>
            <p:cNvPr id="30" name="Rectángulo redondeado 29"/>
            <p:cNvSpPr/>
            <p:nvPr/>
          </p:nvSpPr>
          <p:spPr>
            <a:xfrm>
              <a:off x="1568534" y="1182083"/>
              <a:ext cx="6170907" cy="1190684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dirty="0" err="1"/>
                <a:t>My</a:t>
              </a:r>
              <a:r>
                <a:rPr lang="es-ES" dirty="0"/>
                <a:t>-TRAC </a:t>
              </a:r>
              <a:r>
                <a:rPr lang="es-ES" dirty="0" err="1"/>
                <a:t>technology</a:t>
              </a:r>
              <a:r>
                <a:rPr lang="es-ES" dirty="0"/>
                <a:t> </a:t>
              </a:r>
              <a:r>
                <a:rPr lang="es-ES" dirty="0" err="1"/>
                <a:t>platform</a:t>
              </a:r>
              <a:endParaRPr lang="en-GB" dirty="0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732674" y="1382855"/>
              <a:ext cx="2087446" cy="789140"/>
              <a:chOff x="4713155" y="4716262"/>
              <a:chExt cx="2087446" cy="789140"/>
            </a:xfrm>
          </p:grpSpPr>
          <p:sp>
            <p:nvSpPr>
              <p:cNvPr id="28" name="Rectángulo redondeado 27"/>
              <p:cNvSpPr/>
              <p:nvPr/>
            </p:nvSpPr>
            <p:spPr>
              <a:xfrm>
                <a:off x="4713155" y="4716262"/>
                <a:ext cx="1022102" cy="789140"/>
              </a:xfrm>
              <a:prstGeom prst="roundRect">
                <a:avLst>
                  <a:gd name="adj" fmla="val 7731"/>
                </a:avLst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err="1"/>
                  <a:t>User</a:t>
                </a:r>
                <a:r>
                  <a:rPr lang="es-ES" sz="1400" dirty="0"/>
                  <a:t> </a:t>
                </a:r>
                <a:r>
                  <a:rPr lang="es-ES" sz="1400" dirty="0" err="1"/>
                  <a:t>behaviour</a:t>
                </a:r>
                <a:r>
                  <a:rPr lang="es-ES" sz="1400" dirty="0"/>
                  <a:t> </a:t>
                </a:r>
                <a:r>
                  <a:rPr lang="es-ES" sz="1400" dirty="0" err="1"/>
                  <a:t>prediction</a:t>
                </a:r>
                <a:endParaRPr lang="en-GB" sz="1400" dirty="0"/>
              </a:p>
            </p:txBody>
          </p:sp>
          <p:sp>
            <p:nvSpPr>
              <p:cNvPr id="29" name="Rectángulo redondeado 28"/>
              <p:cNvSpPr/>
              <p:nvPr/>
            </p:nvSpPr>
            <p:spPr>
              <a:xfrm>
                <a:off x="5845217" y="4716262"/>
                <a:ext cx="955384" cy="789140"/>
              </a:xfrm>
              <a:prstGeom prst="roundRect">
                <a:avLst>
                  <a:gd name="adj" fmla="val 7731"/>
                </a:avLst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err="1"/>
                  <a:t>Travel</a:t>
                </a:r>
                <a:r>
                  <a:rPr lang="es-ES" sz="1400" dirty="0"/>
                  <a:t> </a:t>
                </a:r>
                <a:r>
                  <a:rPr lang="es-ES" sz="1400" dirty="0" err="1"/>
                  <a:t>recomm</a:t>
                </a:r>
                <a:r>
                  <a:rPr lang="es-ES" sz="1400" dirty="0"/>
                  <a:t>.</a:t>
                </a:r>
                <a:endParaRPr lang="en-GB" sz="1400" dirty="0"/>
              </a:p>
            </p:txBody>
          </p:sp>
        </p:grpSp>
      </p:grpSp>
      <p:cxnSp>
        <p:nvCxnSpPr>
          <p:cNvPr id="9" name="Conector recto de flecha 8"/>
          <p:cNvCxnSpPr>
            <a:stCxn id="26" idx="0"/>
            <a:endCxn id="28" idx="2"/>
          </p:cNvCxnSpPr>
          <p:nvPr/>
        </p:nvCxnSpPr>
        <p:spPr>
          <a:xfrm flipV="1">
            <a:off x="1568535" y="3746949"/>
            <a:ext cx="731298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7" idx="0"/>
            <a:endCxn id="29" idx="2"/>
          </p:cNvCxnSpPr>
          <p:nvPr/>
        </p:nvCxnSpPr>
        <p:spPr>
          <a:xfrm flipH="1" flipV="1">
            <a:off x="3398536" y="3746949"/>
            <a:ext cx="4257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26" idx="0"/>
            <a:endCxn id="44" idx="2"/>
          </p:cNvCxnSpPr>
          <p:nvPr/>
        </p:nvCxnSpPr>
        <p:spPr>
          <a:xfrm flipV="1">
            <a:off x="1568535" y="3746949"/>
            <a:ext cx="731297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7" idx="0"/>
            <a:endCxn id="47" idx="2"/>
          </p:cNvCxnSpPr>
          <p:nvPr/>
        </p:nvCxnSpPr>
        <p:spPr>
          <a:xfrm flipH="1" flipV="1">
            <a:off x="3394276" y="3746949"/>
            <a:ext cx="8517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1624641" y="2757037"/>
            <a:ext cx="6170907" cy="1190684"/>
            <a:chOff x="1626408" y="887938"/>
            <a:chExt cx="6170907" cy="1190684"/>
          </a:xfrm>
        </p:grpSpPr>
        <p:grpSp>
          <p:nvGrpSpPr>
            <p:cNvPr id="38" name="Grupo 37"/>
            <p:cNvGrpSpPr/>
            <p:nvPr/>
          </p:nvGrpSpPr>
          <p:grpSpPr>
            <a:xfrm>
              <a:off x="1626408" y="887938"/>
              <a:ext cx="6170907" cy="1190684"/>
              <a:chOff x="1568534" y="1182083"/>
              <a:chExt cx="6170907" cy="1190684"/>
            </a:xfrm>
          </p:grpSpPr>
          <p:sp>
            <p:nvSpPr>
              <p:cNvPr id="39" name="Rectángulo redondeado 38"/>
              <p:cNvSpPr/>
              <p:nvPr/>
            </p:nvSpPr>
            <p:spPr>
              <a:xfrm>
                <a:off x="1568534" y="1182083"/>
                <a:ext cx="6170907" cy="1190684"/>
              </a:xfrm>
              <a:prstGeom prst="roundRect">
                <a:avLst>
                  <a:gd name="adj" fmla="val 773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err="1"/>
                  <a:t>My</a:t>
                </a:r>
                <a:r>
                  <a:rPr lang="es-ES" dirty="0"/>
                  <a:t>-TRAC </a:t>
                </a:r>
              </a:p>
              <a:p>
                <a:pPr algn="ctr"/>
                <a:r>
                  <a:rPr lang="es-ES" dirty="0" err="1"/>
                  <a:t>technology</a:t>
                </a:r>
                <a:r>
                  <a:rPr lang="es-ES" dirty="0"/>
                  <a:t> </a:t>
                </a:r>
              </a:p>
              <a:p>
                <a:pPr algn="ctr"/>
                <a:r>
                  <a:rPr lang="es-ES" dirty="0" err="1"/>
                  <a:t>platform</a:t>
                </a:r>
                <a:endParaRPr lang="en-GB" dirty="0"/>
              </a:p>
            </p:txBody>
          </p:sp>
          <p:grpSp>
            <p:nvGrpSpPr>
              <p:cNvPr id="40" name="Grupo 39"/>
              <p:cNvGrpSpPr/>
              <p:nvPr/>
            </p:nvGrpSpPr>
            <p:grpSpPr>
              <a:xfrm>
                <a:off x="1732674" y="1382855"/>
                <a:ext cx="2078929" cy="789140"/>
                <a:chOff x="4713155" y="4716262"/>
                <a:chExt cx="2078929" cy="789140"/>
              </a:xfrm>
            </p:grpSpPr>
            <p:sp>
              <p:nvSpPr>
                <p:cNvPr id="44" name="Rectángulo redondeado 43"/>
                <p:cNvSpPr/>
                <p:nvPr/>
              </p:nvSpPr>
              <p:spPr>
                <a:xfrm>
                  <a:off x="4713155" y="4716262"/>
                  <a:ext cx="1022102" cy="789140"/>
                </a:xfrm>
                <a:prstGeom prst="roundRect">
                  <a:avLst>
                    <a:gd name="adj" fmla="val 7731"/>
                  </a:avLst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err="1"/>
                    <a:t>User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behaviour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prediction</a:t>
                  </a:r>
                  <a:endParaRPr lang="en-GB" sz="1400" dirty="0"/>
                </a:p>
              </p:txBody>
            </p:sp>
            <p:sp>
              <p:nvSpPr>
                <p:cNvPr id="47" name="Rectángulo redondeado 46"/>
                <p:cNvSpPr/>
                <p:nvPr/>
              </p:nvSpPr>
              <p:spPr>
                <a:xfrm>
                  <a:off x="5845216" y="4716262"/>
                  <a:ext cx="946868" cy="789140"/>
                </a:xfrm>
                <a:prstGeom prst="roundRect">
                  <a:avLst>
                    <a:gd name="adj" fmla="val 7731"/>
                  </a:avLst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err="1"/>
                    <a:t>Travel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recomm</a:t>
                  </a:r>
                  <a:r>
                    <a:rPr lang="es-ES" sz="1400" dirty="0"/>
                    <a:t>.</a:t>
                  </a:r>
                  <a:endParaRPr lang="en-GB" sz="1400" dirty="0"/>
                </a:p>
              </p:txBody>
            </p:sp>
          </p:grpSp>
        </p:grpSp>
        <p:sp>
          <p:nvSpPr>
            <p:cNvPr id="52" name="Rectángulo redondeado 51"/>
            <p:cNvSpPr/>
            <p:nvPr/>
          </p:nvSpPr>
          <p:spPr>
            <a:xfrm>
              <a:off x="5519525" y="1088710"/>
              <a:ext cx="1022102" cy="789140"/>
            </a:xfrm>
            <a:prstGeom prst="roundRect">
              <a:avLst>
                <a:gd name="adj" fmla="val 7731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Storage </a:t>
              </a:r>
              <a:r>
                <a:rPr lang="es-ES" sz="1400" dirty="0" err="1"/>
                <a:t>for</a:t>
              </a:r>
              <a:r>
                <a:rPr lang="es-ES" sz="1400" dirty="0"/>
                <a:t> data </a:t>
              </a:r>
              <a:r>
                <a:rPr lang="es-ES" sz="1400" dirty="0" err="1"/>
                <a:t>from</a:t>
              </a:r>
              <a:r>
                <a:rPr lang="es-ES" sz="1400" dirty="0"/>
                <a:t> </a:t>
              </a:r>
              <a:r>
                <a:rPr lang="es-ES" sz="1400" dirty="0" err="1"/>
                <a:t>TSPs</a:t>
              </a:r>
              <a:r>
                <a:rPr lang="es-ES" sz="1400" dirty="0"/>
                <a:t>, GTFS</a:t>
              </a:r>
              <a:endParaRPr lang="en-GB" sz="1400" dirty="0"/>
            </a:p>
          </p:txBody>
        </p:sp>
        <p:sp>
          <p:nvSpPr>
            <p:cNvPr id="53" name="Rectángulo redondeado 52"/>
            <p:cNvSpPr/>
            <p:nvPr/>
          </p:nvSpPr>
          <p:spPr>
            <a:xfrm>
              <a:off x="6651586" y="1088710"/>
              <a:ext cx="946868" cy="789140"/>
            </a:xfrm>
            <a:prstGeom prst="roundRect">
              <a:avLst>
                <a:gd name="adj" fmla="val 7731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Storage </a:t>
              </a:r>
              <a:r>
                <a:rPr lang="es-ES" sz="1400" dirty="0" err="1"/>
                <a:t>for</a:t>
              </a:r>
              <a:r>
                <a:rPr lang="es-ES" sz="1400" dirty="0"/>
                <a:t> </a:t>
              </a:r>
              <a:r>
                <a:rPr lang="es-ES" sz="1400" dirty="0" err="1"/>
                <a:t>external</a:t>
              </a:r>
              <a:r>
                <a:rPr lang="es-ES" sz="1400" dirty="0"/>
                <a:t> Data</a:t>
              </a:r>
              <a:endParaRPr lang="en-GB" sz="1400" dirty="0"/>
            </a:p>
          </p:txBody>
        </p:sp>
      </p:grpSp>
      <p:cxnSp>
        <p:nvCxnSpPr>
          <p:cNvPr id="55" name="Conector recto de flecha 54"/>
          <p:cNvCxnSpPr>
            <a:stCxn id="26" idx="0"/>
            <a:endCxn id="44" idx="2"/>
          </p:cNvCxnSpPr>
          <p:nvPr/>
        </p:nvCxnSpPr>
        <p:spPr>
          <a:xfrm flipV="1">
            <a:off x="1568535" y="3746949"/>
            <a:ext cx="731297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27" idx="0"/>
            <a:endCxn id="47" idx="2"/>
          </p:cNvCxnSpPr>
          <p:nvPr/>
        </p:nvCxnSpPr>
        <p:spPr>
          <a:xfrm flipH="1" flipV="1">
            <a:off x="3394276" y="3746949"/>
            <a:ext cx="8517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5118575" y="4424966"/>
            <a:ext cx="3558557" cy="789140"/>
            <a:chOff x="706385" y="4424966"/>
            <a:chExt cx="3558557" cy="789140"/>
          </a:xfrm>
        </p:grpSpPr>
        <p:sp>
          <p:nvSpPr>
            <p:cNvPr id="60" name="Rectángulo redondeado 59"/>
            <p:cNvSpPr/>
            <p:nvPr/>
          </p:nvSpPr>
          <p:spPr>
            <a:xfrm>
              <a:off x="706385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External</a:t>
              </a:r>
              <a:r>
                <a:rPr lang="es-ES" dirty="0"/>
                <a:t> Data </a:t>
              </a:r>
              <a:r>
                <a:rPr lang="es-ES" dirty="0" err="1"/>
                <a:t>from</a:t>
              </a:r>
              <a:r>
                <a:rPr lang="es-ES" dirty="0"/>
                <a:t> </a:t>
              </a:r>
              <a:r>
                <a:rPr lang="es-ES" dirty="0" err="1"/>
                <a:t>TSPs</a:t>
              </a:r>
              <a:endParaRPr lang="en-GB" dirty="0"/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2540643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Other</a:t>
              </a:r>
              <a:r>
                <a:rPr lang="es-ES" dirty="0"/>
                <a:t> </a:t>
              </a:r>
              <a:r>
                <a:rPr lang="es-ES" dirty="0" err="1"/>
                <a:t>external</a:t>
              </a:r>
              <a:r>
                <a:rPr lang="es-ES" dirty="0"/>
                <a:t> Data</a:t>
              </a:r>
              <a:endParaRPr lang="en-GB" dirty="0"/>
            </a:p>
          </p:txBody>
        </p:sp>
      </p:grpSp>
      <p:cxnSp>
        <p:nvCxnSpPr>
          <p:cNvPr id="62" name="Conector recto de flecha 61"/>
          <p:cNvCxnSpPr>
            <a:stCxn id="60" idx="0"/>
            <a:endCxn id="52" idx="2"/>
          </p:cNvCxnSpPr>
          <p:nvPr/>
        </p:nvCxnSpPr>
        <p:spPr>
          <a:xfrm flipV="1">
            <a:off x="5980725" y="3746949"/>
            <a:ext cx="48084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61" idx="0"/>
            <a:endCxn id="53" idx="2"/>
          </p:cNvCxnSpPr>
          <p:nvPr/>
        </p:nvCxnSpPr>
        <p:spPr>
          <a:xfrm flipH="1" flipV="1">
            <a:off x="7123253" y="3746949"/>
            <a:ext cx="691730" cy="678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o 67"/>
          <p:cNvGrpSpPr/>
          <p:nvPr/>
        </p:nvGrpSpPr>
        <p:grpSpPr>
          <a:xfrm>
            <a:off x="1624641" y="751933"/>
            <a:ext cx="6170908" cy="789140"/>
            <a:chOff x="-589816" y="4424966"/>
            <a:chExt cx="6170908" cy="789140"/>
          </a:xfrm>
        </p:grpSpPr>
        <p:sp>
          <p:nvSpPr>
            <p:cNvPr id="69" name="Rectángulo redondeado 68"/>
            <p:cNvSpPr/>
            <p:nvPr/>
          </p:nvSpPr>
          <p:spPr>
            <a:xfrm>
              <a:off x="-589816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My</a:t>
              </a:r>
              <a:r>
                <a:rPr lang="es-ES" dirty="0"/>
                <a:t>-TRAC Mobile App</a:t>
              </a:r>
              <a:endParaRPr lang="en-GB" dirty="0"/>
            </a:p>
          </p:txBody>
        </p:sp>
        <p:sp>
          <p:nvSpPr>
            <p:cNvPr id="70" name="Rectángulo redondeado 69"/>
            <p:cNvSpPr/>
            <p:nvPr/>
          </p:nvSpPr>
          <p:spPr>
            <a:xfrm>
              <a:off x="3856793" y="4424966"/>
              <a:ext cx="1724299" cy="789140"/>
            </a:xfrm>
            <a:prstGeom prst="roundRect">
              <a:avLst>
                <a:gd name="adj" fmla="val 773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/>
                <a:t>My</a:t>
              </a:r>
              <a:r>
                <a:rPr lang="es-ES" dirty="0"/>
                <a:t>-TRAC </a:t>
              </a:r>
              <a:r>
                <a:rPr lang="es-ES" dirty="0" err="1"/>
                <a:t>for</a:t>
              </a:r>
              <a:r>
                <a:rPr lang="es-ES" dirty="0"/>
                <a:t> </a:t>
              </a:r>
              <a:r>
                <a:rPr lang="es-ES" dirty="0" err="1"/>
                <a:t>Operators</a:t>
              </a:r>
              <a:endParaRPr lang="en-GB" dirty="0"/>
            </a:p>
          </p:txBody>
        </p:sp>
      </p:grpSp>
      <p:cxnSp>
        <p:nvCxnSpPr>
          <p:cNvPr id="72" name="Conector angular 71"/>
          <p:cNvCxnSpPr>
            <a:stCxn id="69" idx="2"/>
            <a:endCxn id="39" idx="0"/>
          </p:cNvCxnSpPr>
          <p:nvPr/>
        </p:nvCxnSpPr>
        <p:spPr>
          <a:xfrm rot="16200000" flipH="1">
            <a:off x="2990461" y="1037403"/>
            <a:ext cx="1215964" cy="2223304"/>
          </a:xfrm>
          <a:prstGeom prst="bentConnector3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r 72"/>
          <p:cNvCxnSpPr>
            <a:stCxn id="70" idx="2"/>
            <a:endCxn id="39" idx="0"/>
          </p:cNvCxnSpPr>
          <p:nvPr/>
        </p:nvCxnSpPr>
        <p:spPr>
          <a:xfrm rot="5400000">
            <a:off x="5213766" y="1037403"/>
            <a:ext cx="1215964" cy="2223305"/>
          </a:xfrm>
          <a:prstGeom prst="bentConnector3">
            <a:avLst>
              <a:gd name="adj1" fmla="val 50000"/>
            </a:avLst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81896" y="221835"/>
            <a:ext cx="7772400" cy="661714"/>
          </a:xfrm>
        </p:spPr>
        <p:txBody>
          <a:bodyPr/>
          <a:lstStyle/>
          <a:p>
            <a:r>
              <a:rPr lang="es-ES" dirty="0"/>
              <a:t>Data</a:t>
            </a:r>
            <a:endParaRPr lang="en-GB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509616" y="1386612"/>
            <a:ext cx="1897918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questionnaires</a:t>
            </a:r>
            <a:endParaRPr lang="en-GB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09615" y="2897108"/>
            <a:ext cx="1897919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TSPs</a:t>
            </a:r>
            <a:endParaRPr lang="en-GB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509614" y="4407604"/>
            <a:ext cx="1897920" cy="789140"/>
          </a:xfrm>
          <a:prstGeom prst="roundRect">
            <a:avLst>
              <a:gd name="adj" fmla="val 773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external</a:t>
            </a:r>
            <a:r>
              <a:rPr lang="es-ES" dirty="0"/>
              <a:t> </a:t>
            </a:r>
            <a:r>
              <a:rPr lang="es-ES" dirty="0" err="1"/>
              <a:t>sources</a:t>
            </a:r>
            <a:endParaRPr lang="en-GB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3150275" y="1386612"/>
            <a:ext cx="1897919" cy="789140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Anonymous</a:t>
            </a:r>
            <a:r>
              <a:rPr lang="es-ES" dirty="0"/>
              <a:t> </a:t>
            </a:r>
            <a:r>
              <a:rPr lang="es-ES" dirty="0" err="1"/>
              <a:t>profiling</a:t>
            </a:r>
            <a:r>
              <a:rPr lang="es-ES" dirty="0"/>
              <a:t> of </a:t>
            </a:r>
            <a:r>
              <a:rPr lang="es-ES" dirty="0" err="1"/>
              <a:t>users</a:t>
            </a:r>
            <a:endParaRPr lang="en-GB" dirty="0"/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5578774" y="715717"/>
            <a:ext cx="0" cy="50774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ítulo 4"/>
          <p:cNvSpPr txBox="1">
            <a:spLocks/>
          </p:cNvSpPr>
          <p:nvPr/>
        </p:nvSpPr>
        <p:spPr>
          <a:xfrm>
            <a:off x="3107803" y="262242"/>
            <a:ext cx="5116010" cy="66171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i="0" kern="1200">
                <a:solidFill>
                  <a:srgbClr val="0E2376"/>
                </a:solidFill>
                <a:latin typeface="Candara"/>
                <a:ea typeface="Jellee Roman" panose="00000500000000000000" pitchFamily="50" charset="0"/>
                <a:cs typeface="Candara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s-ES" dirty="0"/>
              <a:t>         M18	      M18	         M36</a:t>
            </a:r>
            <a:endParaRPr lang="en-GB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6069526" y="1461155"/>
            <a:ext cx="1897919" cy="329171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Tracking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user</a:t>
            </a:r>
            <a:endParaRPr lang="en-GB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3150276" y="2859853"/>
            <a:ext cx="1897919" cy="789140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GTFS</a:t>
            </a:r>
            <a:endParaRPr lang="en-GB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6069525" y="2897108"/>
            <a:ext cx="1897919" cy="751885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Smartcard</a:t>
            </a:r>
            <a:r>
              <a:rPr lang="es-ES" dirty="0"/>
              <a:t> Data</a:t>
            </a:r>
            <a:endParaRPr lang="en-GB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3153317" y="4039041"/>
            <a:ext cx="1894878" cy="1526266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Open Street </a:t>
            </a:r>
            <a:r>
              <a:rPr lang="es-ES" dirty="0" err="1"/>
              <a:t>Maps</a:t>
            </a:r>
            <a:endParaRPr lang="es-ES" dirty="0"/>
          </a:p>
          <a:p>
            <a:pPr algn="ctr"/>
            <a:endParaRPr lang="es-ES" sz="800" dirty="0"/>
          </a:p>
          <a:p>
            <a:pPr algn="ctr"/>
            <a:r>
              <a:rPr lang="es-ES" dirty="0" err="1"/>
              <a:t>POIs</a:t>
            </a:r>
            <a:endParaRPr lang="es-ES" dirty="0"/>
          </a:p>
          <a:p>
            <a:pPr algn="ctr"/>
            <a:endParaRPr lang="es-ES" sz="800" dirty="0"/>
          </a:p>
          <a:p>
            <a:pPr algn="ctr"/>
            <a:r>
              <a:rPr lang="es-ES" dirty="0" err="1"/>
              <a:t>Events</a:t>
            </a:r>
            <a:endParaRPr lang="es-ES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6069528" y="799441"/>
            <a:ext cx="1897919" cy="557426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Profiling</a:t>
            </a:r>
            <a:r>
              <a:rPr lang="es-ES" dirty="0"/>
              <a:t> </a:t>
            </a:r>
            <a:r>
              <a:rPr lang="es-ES" dirty="0" err="1"/>
              <a:t>user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App</a:t>
            </a:r>
            <a:endParaRPr lang="en-GB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6069524" y="1894614"/>
            <a:ext cx="1897919" cy="675052"/>
          </a:xfrm>
          <a:prstGeom prst="roundRect">
            <a:avLst>
              <a:gd name="adj" fmla="val 773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Post </a:t>
            </a:r>
            <a:r>
              <a:rPr lang="es-ES" dirty="0" err="1"/>
              <a:t>Pilot</a:t>
            </a:r>
            <a:r>
              <a:rPr lang="es-ES" dirty="0"/>
              <a:t> </a:t>
            </a:r>
            <a:r>
              <a:rPr lang="es-ES" dirty="0" err="1"/>
              <a:t>questionnaires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3"/>
          </p:nvPr>
        </p:nvSpPr>
        <p:spPr>
          <a:xfrm>
            <a:off x="685800" y="972273"/>
            <a:ext cx="7772400" cy="4936603"/>
          </a:xfrm>
        </p:spPr>
        <p:txBody>
          <a:bodyPr/>
          <a:lstStyle/>
          <a:p>
            <a:r>
              <a:rPr lang="es-ES" sz="2000" dirty="0" err="1"/>
              <a:t>Pilots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My</a:t>
            </a:r>
            <a:r>
              <a:rPr lang="es-ES" sz="2000" dirty="0"/>
              <a:t>-TRAC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?</a:t>
            </a:r>
            <a:endParaRPr lang="en-GB" dirty="0"/>
          </a:p>
        </p:txBody>
      </p:sp>
      <p:pic>
        <p:nvPicPr>
          <p:cNvPr id="6" name="Picture 5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9A5D8F93-ADBA-4184-8BAF-943AA7A5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82" y="3822705"/>
            <a:ext cx="3745982" cy="1900234"/>
          </a:xfrm>
          <a:prstGeom prst="rect">
            <a:avLst/>
          </a:prstGeom>
        </p:spPr>
      </p:pic>
      <p:pic>
        <p:nvPicPr>
          <p:cNvPr id="8" name="Picture 7" descr="A group of colorful flowers in a field&#10;&#10;Description automatically generated">
            <a:extLst>
              <a:ext uri="{FF2B5EF4-FFF2-40B4-BE49-F238E27FC236}">
                <a16:creationId xmlns:a16="http://schemas.microsoft.com/office/drawing/2014/main" xmlns="" id="{4F8AAEA6-591D-4881-BBCE-14380FFB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35" y="918212"/>
            <a:ext cx="3183396" cy="2117083"/>
          </a:xfrm>
          <a:prstGeom prst="rect">
            <a:avLst/>
          </a:prstGeom>
        </p:spPr>
      </p:pic>
      <p:pic>
        <p:nvPicPr>
          <p:cNvPr id="10" name="Picture 9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xmlns="" id="{160DE606-7641-4E15-B5F2-FC6BFF8EC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7" y="3476598"/>
            <a:ext cx="3276523" cy="2178888"/>
          </a:xfrm>
          <a:prstGeom prst="rect">
            <a:avLst/>
          </a:prstGeom>
        </p:spPr>
      </p:pic>
      <p:pic>
        <p:nvPicPr>
          <p:cNvPr id="12" name="Picture 11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xmlns="" id="{924D269B-CF1F-4B6D-95C1-0660E6857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83" y="149002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12380</TotalTime>
  <Words>237</Words>
  <Application>Microsoft Office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Jellee Roman</vt:lpstr>
      <vt:lpstr>LucidaGrande</vt:lpstr>
      <vt:lpstr>1_Thème Office</vt:lpstr>
      <vt:lpstr>My-TRAC for UITP summit</vt:lpstr>
      <vt:lpstr>PowerPoint Presentation</vt:lpstr>
      <vt:lpstr>PowerPoint Presentation</vt:lpstr>
      <vt:lpstr>PowerPoint Presentation</vt:lpstr>
      <vt:lpstr>PowerPoint Presentation</vt:lpstr>
      <vt:lpstr>Map of My-TRAC technologies</vt:lpstr>
      <vt:lpstr>PowerPoint Presentation</vt:lpstr>
      <vt:lpstr>Data</vt:lpstr>
      <vt:lpstr>What next?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Van Hoye</dc:creator>
  <cp:lastModifiedBy>KUZMINA Daria</cp:lastModifiedBy>
  <cp:revision>126</cp:revision>
  <dcterms:created xsi:type="dcterms:W3CDTF">2017-08-30T06:58:43Z</dcterms:created>
  <dcterms:modified xsi:type="dcterms:W3CDTF">2019-06-19T08:59:57Z</dcterms:modified>
</cp:coreProperties>
</file>